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29" r:id="rId3"/>
    <p:sldId id="378" r:id="rId4"/>
    <p:sldId id="374" r:id="rId5"/>
    <p:sldId id="330" r:id="rId6"/>
    <p:sldId id="331" r:id="rId7"/>
    <p:sldId id="335" r:id="rId8"/>
    <p:sldId id="387" r:id="rId9"/>
    <p:sldId id="388" r:id="rId10"/>
    <p:sldId id="389" r:id="rId11"/>
    <p:sldId id="290" r:id="rId12"/>
    <p:sldId id="379" r:id="rId13"/>
    <p:sldId id="380" r:id="rId14"/>
    <p:sldId id="382" r:id="rId15"/>
    <p:sldId id="381" r:id="rId16"/>
    <p:sldId id="384" r:id="rId17"/>
    <p:sldId id="383" r:id="rId18"/>
    <p:sldId id="385" r:id="rId19"/>
    <p:sldId id="375"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582" userDrawn="1">
          <p15:clr>
            <a:srgbClr val="A4A3A4"/>
          </p15:clr>
        </p15:guide>
        <p15:guide id="3" orient="horz" pos="686" userDrawn="1">
          <p15:clr>
            <a:srgbClr val="A4A3A4"/>
          </p15:clr>
        </p15:guide>
        <p15:guide id="4" pos="17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HIS SHG" initials="MS" lastIdx="3" clrIdx="0">
    <p:extLst>
      <p:ext uri="{19B8F6BF-5375-455C-9EA6-DF929625EA0E}">
        <p15:presenceInfo xmlns:p15="http://schemas.microsoft.com/office/powerpoint/2012/main" userId="62aa0c38679b218a" providerId="Windows Live"/>
      </p:ext>
    </p:extLst>
  </p:cmAuthor>
  <p:cmAuthor id="2" name="mhis_shg6@outlook.com" initials="m" lastIdx="2" clrIdx="1">
    <p:extLst>
      <p:ext uri="{19B8F6BF-5375-455C-9EA6-DF929625EA0E}">
        <p15:presenceInfo xmlns:p15="http://schemas.microsoft.com/office/powerpoint/2012/main" userId="6aa3088a29be338d" providerId="Windows Live"/>
      </p:ext>
    </p:extLst>
  </p:cmAuthor>
  <p:cmAuthor id="3" name="Meghalaya Health" initials="MH" lastIdx="11" clrIdx="2">
    <p:extLst>
      <p:ext uri="{19B8F6BF-5375-455C-9EA6-DF929625EA0E}">
        <p15:presenceInfo xmlns:p15="http://schemas.microsoft.com/office/powerpoint/2012/main" userId="604b9e96ef93323f" providerId="Windows Live"/>
      </p:ext>
    </p:extLst>
  </p:cmAuthor>
  <p:cmAuthor id="4" name="IEC" initials="I" lastIdx="1" clrIdx="3">
    <p:extLst>
      <p:ext uri="{19B8F6BF-5375-455C-9EA6-DF929625EA0E}">
        <p15:presenceInfo xmlns:p15="http://schemas.microsoft.com/office/powerpoint/2012/main" userId="IE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27176"/>
    <a:srgbClr val="3366CC"/>
    <a:srgbClr val="339966"/>
    <a:srgbClr val="002060"/>
    <a:srgbClr val="FFF2CC"/>
    <a:srgbClr val="F8CBAD"/>
    <a:srgbClr val="E2EFDA"/>
    <a:srgbClr val="F2F2F2"/>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3" autoAdjust="0"/>
    <p:restoredTop sz="95013" autoAdjust="0"/>
  </p:normalViewPr>
  <p:slideViewPr>
    <p:cSldViewPr snapToGrid="0" showGuides="1">
      <p:cViewPr varScale="1">
        <p:scale>
          <a:sx n="82" d="100"/>
          <a:sy n="82" d="100"/>
        </p:scale>
        <p:origin x="1026" y="90"/>
      </p:cViewPr>
      <p:guideLst>
        <p:guide pos="7582"/>
        <p:guide orient="horz" pos="686"/>
        <p:guide pos="173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ll\OneDrive\Desktop\CLAIMS\claim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EC\Downloads\hosp%20wise%20cases%20in%20percentag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Beneficiaries Enrolled</c:v>
                </c:pt>
              </c:strCache>
            </c:strRef>
          </c:tx>
          <c:spPr>
            <a:solidFill>
              <a:schemeClr val="accent6">
                <a:alpha val="70000"/>
              </a:schemeClr>
            </a:solidFill>
            <a:ln>
              <a:noFill/>
            </a:ln>
            <a:effectLst/>
          </c:spPr>
          <c:invertIfNegative val="0"/>
          <c:dLbls>
            <c:dLbl>
              <c:idx val="0"/>
              <c:tx>
                <c:rich>
                  <a:bodyPr/>
                  <a:lstStyle/>
                  <a:p>
                    <a:r>
                      <a:rPr lang="en-US" dirty="0"/>
                      <a:t>7.2 lakhs</a:t>
                    </a: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97D7-4D02-BE13-6FF0551F5D76}"/>
                </c:ext>
              </c:extLst>
            </c:dLbl>
            <c:dLbl>
              <c:idx val="1"/>
              <c:tx>
                <c:rich>
                  <a:bodyPr/>
                  <a:lstStyle/>
                  <a:p>
                    <a:r>
                      <a:rPr lang="en-US"/>
                      <a:t>12.92 lakhs</a:t>
                    </a:r>
                    <a:endParaRPr lang="en-US" dirty="0"/>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97D7-4D02-BE13-6FF0551F5D76}"/>
                </c:ext>
              </c:extLst>
            </c:dLbl>
            <c:dLbl>
              <c:idx val="2"/>
              <c:tx>
                <c:rich>
                  <a:bodyPr/>
                  <a:lstStyle/>
                  <a:p>
                    <a:r>
                      <a:rPr lang="en-US"/>
                      <a:t>15.57 lakhs</a:t>
                    </a:r>
                    <a:endParaRPr lang="en-US" dirty="0"/>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2-97D7-4D02-BE13-6FF0551F5D76}"/>
                </c:ext>
              </c:extLst>
            </c:dLbl>
            <c:spPr>
              <a:noFill/>
              <a:ln>
                <a:noFill/>
              </a:ln>
              <a:effectLst/>
            </c:spPr>
            <c:txPr>
              <a:bodyPr rot="0" spcFirstLastPara="1" vertOverflow="ellipsis" vert="horz" wrap="square" anchor="ctr" anchorCtr="1"/>
              <a:lstStyle/>
              <a:p>
                <a:pPr>
                  <a:defRPr sz="1197"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MHIS I (RSBY)</c:v>
                </c:pt>
                <c:pt idx="1">
                  <c:v>MHIS II (RSBY)</c:v>
                </c:pt>
                <c:pt idx="2">
                  <c:v>MHIS III (RSBY)</c:v>
                </c:pt>
              </c:strCache>
            </c:strRef>
          </c:cat>
          <c:val>
            <c:numRef>
              <c:f>Sheet1!$B$2:$B$4</c:f>
              <c:numCache>
                <c:formatCode>General</c:formatCode>
                <c:ptCount val="3"/>
                <c:pt idx="0">
                  <c:v>717336</c:v>
                </c:pt>
                <c:pt idx="1">
                  <c:v>1292126</c:v>
                </c:pt>
                <c:pt idx="2">
                  <c:v>1557008</c:v>
                </c:pt>
              </c:numCache>
            </c:numRef>
          </c:val>
          <c:extLst>
            <c:ext xmlns:c16="http://schemas.microsoft.com/office/drawing/2014/chart" uri="{C3380CC4-5D6E-409C-BE32-E72D297353CC}">
              <c16:uniqueId val="{00000004-97D7-4D02-BE13-6FF0551F5D76}"/>
            </c:ext>
          </c:extLst>
        </c:ser>
        <c:ser>
          <c:idx val="1"/>
          <c:order val="1"/>
          <c:tx>
            <c:strRef>
              <c:f>Sheet1!$C$1</c:f>
              <c:strCache>
                <c:ptCount val="1"/>
                <c:pt idx="0">
                  <c:v>Households Enrolled</c:v>
                </c:pt>
              </c:strCache>
            </c:strRef>
          </c:tx>
          <c:spPr>
            <a:solidFill>
              <a:schemeClr val="accent5">
                <a:alpha val="70000"/>
              </a:schemeClr>
            </a:solidFill>
            <a:ln>
              <a:noFill/>
            </a:ln>
            <a:effectLst/>
          </c:spPr>
          <c:invertIfNegative val="0"/>
          <c:dLbls>
            <c:dLbl>
              <c:idx val="0"/>
              <c:layout>
                <c:manualLayout>
                  <c:x val="1.7971983921038097E-2"/>
                  <c:y val="3.67493546437150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D7-4D02-BE13-6FF0551F5D76}"/>
                </c:ext>
              </c:extLst>
            </c:dLbl>
            <c:dLbl>
              <c:idx val="1"/>
              <c:layout>
                <c:manualLayout>
                  <c:x val="2.824168901877415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7D7-4D02-BE13-6FF0551F5D76}"/>
                </c:ext>
              </c:extLst>
            </c:dLbl>
            <c:dLbl>
              <c:idx val="2"/>
              <c:layout>
                <c:manualLayout>
                  <c:x val="1.5404557646604084E-2"/>
                  <c:y val="3.67493546437150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7D7-4D02-BE13-6FF0551F5D76}"/>
                </c:ext>
              </c:extLst>
            </c:dLbl>
            <c:spPr>
              <a:noFill/>
              <a:ln>
                <a:noFill/>
              </a:ln>
              <a:effectLst/>
            </c:spPr>
            <c:txPr>
              <a:bodyPr rot="0" spcFirstLastPara="1" vertOverflow="ellipsis" vert="horz" wrap="square" anchor="ctr" anchorCtr="1"/>
              <a:lstStyle/>
              <a:p>
                <a:pPr>
                  <a:defRPr sz="10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MHIS I (RSBY)</c:v>
                </c:pt>
                <c:pt idx="1">
                  <c:v>MHIS II (RSBY)</c:v>
                </c:pt>
                <c:pt idx="2">
                  <c:v>MHIS III (RSBY)</c:v>
                </c:pt>
              </c:strCache>
            </c:strRef>
          </c:cat>
          <c:val>
            <c:numRef>
              <c:f>Sheet1!$C$2:$C$4</c:f>
              <c:numCache>
                <c:formatCode>General</c:formatCode>
                <c:ptCount val="3"/>
                <c:pt idx="0">
                  <c:v>199815</c:v>
                </c:pt>
                <c:pt idx="1">
                  <c:v>346548</c:v>
                </c:pt>
                <c:pt idx="2">
                  <c:v>436788</c:v>
                </c:pt>
              </c:numCache>
            </c:numRef>
          </c:val>
          <c:extLst>
            <c:ext xmlns:c16="http://schemas.microsoft.com/office/drawing/2014/chart" uri="{C3380CC4-5D6E-409C-BE32-E72D297353CC}">
              <c16:uniqueId val="{00000009-97D7-4D02-BE13-6FF0551F5D76}"/>
            </c:ext>
          </c:extLst>
        </c:ser>
        <c:dLbls>
          <c:dLblPos val="outEnd"/>
          <c:showLegendKey val="0"/>
          <c:showVal val="1"/>
          <c:showCatName val="0"/>
          <c:showSerName val="0"/>
          <c:showPercent val="0"/>
          <c:showBubbleSize val="0"/>
        </c:dLbls>
        <c:gapWidth val="80"/>
        <c:overlap val="25"/>
        <c:axId val="325655903"/>
        <c:axId val="353975199"/>
      </c:barChart>
      <c:catAx>
        <c:axId val="325655903"/>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dk1"/>
                </a:solidFill>
                <a:latin typeface="+mn-lt"/>
                <a:ea typeface="+mn-ea"/>
                <a:cs typeface="+mn-cs"/>
              </a:defRPr>
            </a:pPr>
            <a:endParaRPr lang="en-US"/>
          </a:p>
        </c:txPr>
        <c:crossAx val="353975199"/>
        <c:crosses val="autoZero"/>
        <c:auto val="1"/>
        <c:lblAlgn val="ctr"/>
        <c:lblOffset val="100"/>
        <c:noMultiLvlLbl val="0"/>
      </c:catAx>
      <c:valAx>
        <c:axId val="353975199"/>
        <c:scaling>
          <c:orientation val="minMax"/>
        </c:scaling>
        <c:delete val="1"/>
        <c:axPos val="l"/>
        <c:numFmt formatCode="General" sourceLinked="1"/>
        <c:majorTickMark val="none"/>
        <c:minorTickMark val="none"/>
        <c:tickLblPos val="nextTo"/>
        <c:crossAx val="325655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9050" cap="flat" cmpd="sng" algn="ctr">
      <a:solidFill>
        <a:srgbClr val="227176"/>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IN" sz="1200" b="1" dirty="0"/>
              <a:t>GENDER UTILIZATION</a:t>
            </a:r>
          </a:p>
        </c:rich>
      </c:tx>
      <c:layout>
        <c:manualLayout>
          <c:xMode val="edge"/>
          <c:yMode val="edge"/>
          <c:x val="0.19990831050884561"/>
          <c:y val="5.5272904525849875E-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433588121045047"/>
          <c:y val="0.12351774193548386"/>
          <c:w val="0.71170509366581036"/>
          <c:h val="0.71943924731182796"/>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8F8-479A-A268-FEB167BE3783}"/>
              </c:ext>
            </c:extLst>
          </c:dPt>
          <c:dPt>
            <c:idx val="1"/>
            <c:bubble3D val="0"/>
            <c:spPr>
              <a:solidFill>
                <a:srgbClr val="FF9999"/>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8F8-479A-A268-FEB167BE3783}"/>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18F8-479A-A268-FEB167BE378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Sheet13!$B$13:$D$13</c:f>
              <c:strCache>
                <c:ptCount val="3"/>
                <c:pt idx="0">
                  <c:v>MALE</c:v>
                </c:pt>
                <c:pt idx="1">
                  <c:v>FEMALE</c:v>
                </c:pt>
                <c:pt idx="2">
                  <c:v>TRANSGENDER</c:v>
                </c:pt>
              </c:strCache>
            </c:strRef>
          </c:cat>
          <c:val>
            <c:numRef>
              <c:f>Sheet13!$B$17:$D$17</c:f>
              <c:numCache>
                <c:formatCode>General</c:formatCode>
                <c:ptCount val="3"/>
                <c:pt idx="0">
                  <c:v>117322</c:v>
                </c:pt>
                <c:pt idx="1">
                  <c:v>252582</c:v>
                </c:pt>
                <c:pt idx="2">
                  <c:v>2</c:v>
                </c:pt>
              </c:numCache>
            </c:numRef>
          </c:val>
          <c:extLst>
            <c:ext xmlns:c16="http://schemas.microsoft.com/office/drawing/2014/chart" uri="{C3380CC4-5D6E-409C-BE32-E72D297353CC}">
              <c16:uniqueId val="{00000006-18F8-479A-A268-FEB167BE3783}"/>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9.1093198532968142E-2"/>
          <c:y val="0.83380917356127238"/>
          <c:w val="0.73253805774278213"/>
          <c:h val="0.138879048087426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IN" sz="1000" b="1" dirty="0">
                <a:solidFill>
                  <a:schemeClr val="tx1"/>
                </a:solidFill>
              </a:rPr>
              <a:t>           PERCENTAGE OF CLAIMS UTILISATION (NUMBER)</a:t>
            </a:r>
          </a:p>
        </c:rich>
      </c:tx>
      <c:layout>
        <c:manualLayout>
          <c:xMode val="edge"/>
          <c:yMode val="edge"/>
          <c:x val="0.29537420280083426"/>
          <c:y val="1.91490195802494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82513497599872"/>
          <c:y val="0.29003021148036257"/>
          <c:w val="0.42667983992495234"/>
          <c:h val="0.6780471172221297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33-4ACC-BF04-0951B9B1527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933-4ACC-BF04-0951B9B1527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33-4ACC-BF04-0951B9B1527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933-4ACC-BF04-0951B9B1527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933-4ACC-BF04-0951B9B1527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933-4ACC-BF04-0951B9B1527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933-4ACC-BF04-0951B9B15271}"/>
              </c:ext>
            </c:extLst>
          </c:dPt>
          <c:dLbls>
            <c:dLbl>
              <c:idx val="0"/>
              <c:layout>
                <c:manualLayout>
                  <c:x val="0.21325525142836421"/>
                  <c:y val="0.3478738557078653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0114722118206965"/>
                      <c:h val="0.19673933912260297"/>
                    </c:manualLayout>
                  </c15:layout>
                </c:ext>
                <c:ext xmlns:c16="http://schemas.microsoft.com/office/drawing/2014/chart" uri="{C3380CC4-5D6E-409C-BE32-E72D297353CC}">
                  <c16:uniqueId val="{00000001-5933-4ACC-BF04-0951B9B15271}"/>
                </c:ext>
              </c:extLst>
            </c:dLbl>
            <c:dLbl>
              <c:idx val="1"/>
              <c:layout>
                <c:manualLayout>
                  <c:x val="0.13423001195839926"/>
                  <c:y val="0.2361712414897434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933-4ACC-BF04-0951B9B15271}"/>
                </c:ext>
              </c:extLst>
            </c:dLbl>
            <c:dLbl>
              <c:idx val="2"/>
              <c:layout>
                <c:manualLayout>
                  <c:x val="6.296655875922548E-2"/>
                  <c:y val="-3.191503263374911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933-4ACC-BF04-0951B9B15271}"/>
                </c:ext>
              </c:extLst>
            </c:dLbl>
            <c:dLbl>
              <c:idx val="3"/>
              <c:layout>
                <c:manualLayout>
                  <c:x val="-3.7312427927519903E-2"/>
                  <c:y val="-6.383006526749823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933-4ACC-BF04-0951B9B15271}"/>
                </c:ext>
              </c:extLst>
            </c:dLbl>
            <c:dLbl>
              <c:idx val="4"/>
              <c:layout>
                <c:manualLayout>
                  <c:x val="-0.15546844969799947"/>
                  <c:y val="0.2936183002304918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933-4ACC-BF04-0951B9B15271}"/>
                </c:ext>
              </c:extLst>
            </c:dLbl>
            <c:dLbl>
              <c:idx val="5"/>
              <c:layout>
                <c:manualLayout>
                  <c:x val="-0.11921400775213239"/>
                  <c:y val="7.978758158437275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0956007585732059"/>
                      <c:h val="0.18706129395102072"/>
                    </c:manualLayout>
                  </c15:layout>
                </c:ext>
                <c:ext xmlns:c16="http://schemas.microsoft.com/office/drawing/2014/chart" uri="{C3380CC4-5D6E-409C-BE32-E72D297353CC}">
                  <c16:uniqueId val="{0000000B-5933-4ACC-BF04-0951B9B15271}"/>
                </c:ext>
              </c:extLst>
            </c:dLbl>
            <c:dLbl>
              <c:idx val="6"/>
              <c:layout>
                <c:manualLayout>
                  <c:x val="0.32952999867128885"/>
                  <c:y val="8.2979084847747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7580749393020643"/>
                      <c:h val="0.19344430047777056"/>
                    </c:manualLayout>
                  </c15:layout>
                </c:ext>
                <c:ext xmlns:c16="http://schemas.microsoft.com/office/drawing/2014/chart" uri="{C3380CC4-5D6E-409C-BE32-E72D297353CC}">
                  <c16:uniqueId val="{0000000D-5933-4ACC-BF04-0951B9B1527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Sheet1!$A$1:$A$7</c:f>
              <c:strCache>
                <c:ptCount val="7"/>
                <c:pt idx="0">
                  <c:v>CHC</c:v>
                </c:pt>
                <c:pt idx="1">
                  <c:v>DISTRICT HOSPITAL</c:v>
                </c:pt>
                <c:pt idx="2">
                  <c:v>PHC</c:v>
                </c:pt>
                <c:pt idx="3">
                  <c:v>PRIVATE</c:v>
                </c:pt>
                <c:pt idx="4">
                  <c:v>OUTSIDE MEG</c:v>
                </c:pt>
                <c:pt idx="5">
                  <c:v>MEDICAL INSTITUTE</c:v>
                </c:pt>
                <c:pt idx="6">
                  <c:v>RESEARCH INSTITUTE</c:v>
                </c:pt>
              </c:strCache>
            </c:strRef>
          </c:cat>
          <c:val>
            <c:numRef>
              <c:f>Sheet1!$B$1:$B$7</c:f>
              <c:numCache>
                <c:formatCode>0%</c:formatCode>
                <c:ptCount val="7"/>
                <c:pt idx="0">
                  <c:v>9.7673018148486654E-2</c:v>
                </c:pt>
                <c:pt idx="1">
                  <c:v>0.25590671821749938</c:v>
                </c:pt>
                <c:pt idx="2">
                  <c:v>9.5725206705161034E-2</c:v>
                </c:pt>
                <c:pt idx="3">
                  <c:v>0.47391504770938975</c:v>
                </c:pt>
                <c:pt idx="4">
                  <c:v>7.4661664352918917E-3</c:v>
                </c:pt>
                <c:pt idx="5">
                  <c:v>4.8154375381368693E-2</c:v>
                </c:pt>
                <c:pt idx="6">
                  <c:v>2.1159467402802612E-2</c:v>
                </c:pt>
              </c:numCache>
            </c:numRef>
          </c:val>
          <c:extLst>
            <c:ext xmlns:c16="http://schemas.microsoft.com/office/drawing/2014/chart" uri="{C3380CC4-5D6E-409C-BE32-E72D297353CC}">
              <c16:uniqueId val="{0000000E-5933-4ACC-BF04-0951B9B1527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7A18A1-A86C-4CF8-82F2-A1722EFB0224}"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IN"/>
        </a:p>
      </dgm:t>
    </dgm:pt>
    <dgm:pt modelId="{8B7E0076-FDE9-4461-A658-45EC09E30513}">
      <dgm:prSet phldrT="[Text]" custT="1"/>
      <dgm:spPr>
        <a:solidFill>
          <a:schemeClr val="accent6">
            <a:lumMod val="50000"/>
          </a:schemeClr>
        </a:solidFill>
      </dgm:spPr>
      <dgm:t>
        <a:bodyPr/>
        <a:lstStyle/>
        <a:p>
          <a:r>
            <a:rPr lang="en-US" sz="1200" b="1" dirty="0"/>
            <a:t>Opening of Bids</a:t>
          </a:r>
          <a:endParaRPr lang="en-IN" sz="1200" b="1" dirty="0"/>
        </a:p>
      </dgm:t>
    </dgm:pt>
    <dgm:pt modelId="{C1F6E39F-4A73-4F94-AF37-0D6651D3A67F}" type="parTrans" cxnId="{89B66BCE-3E49-4EFB-A10B-5D7D5038EE8D}">
      <dgm:prSet/>
      <dgm:spPr/>
      <dgm:t>
        <a:bodyPr/>
        <a:lstStyle/>
        <a:p>
          <a:endParaRPr lang="en-IN"/>
        </a:p>
      </dgm:t>
    </dgm:pt>
    <dgm:pt modelId="{C2855395-C3A4-46E1-AE80-E501D8CE2EFA}" type="sibTrans" cxnId="{89B66BCE-3E49-4EFB-A10B-5D7D5038EE8D}">
      <dgm:prSet/>
      <dgm:spPr>
        <a:solidFill>
          <a:schemeClr val="accent1">
            <a:lumMod val="75000"/>
          </a:schemeClr>
        </a:solidFill>
      </dgm:spPr>
      <dgm:t>
        <a:bodyPr/>
        <a:lstStyle/>
        <a:p>
          <a:endParaRPr lang="en-IN"/>
        </a:p>
      </dgm:t>
    </dgm:pt>
    <dgm:pt modelId="{7D8A2F79-0DBE-4E33-B500-199BF8A38EB9}">
      <dgm:prSet phldrT="[Text]" custT="1"/>
      <dgm:spPr>
        <a:solidFill>
          <a:schemeClr val="accent6">
            <a:lumMod val="50000"/>
          </a:schemeClr>
        </a:solidFill>
      </dgm:spPr>
      <dgm:t>
        <a:bodyPr/>
        <a:lstStyle/>
        <a:p>
          <a:r>
            <a:rPr lang="en-US" sz="1200" b="1" dirty="0"/>
            <a:t>Evaluation of Bid Responsiveness</a:t>
          </a:r>
          <a:endParaRPr lang="en-IN" sz="1200" b="1" dirty="0"/>
        </a:p>
      </dgm:t>
    </dgm:pt>
    <dgm:pt modelId="{AE542F84-E62A-4C2F-8D7D-92CA38B33780}" type="parTrans" cxnId="{C1F88374-6ABC-488F-AB4B-FEB90655CA47}">
      <dgm:prSet/>
      <dgm:spPr/>
      <dgm:t>
        <a:bodyPr/>
        <a:lstStyle/>
        <a:p>
          <a:endParaRPr lang="en-IN"/>
        </a:p>
      </dgm:t>
    </dgm:pt>
    <dgm:pt modelId="{E4F2FE48-2979-4847-BD1A-A1C19BD08092}" type="sibTrans" cxnId="{C1F88374-6ABC-488F-AB4B-FEB90655CA47}">
      <dgm:prSet/>
      <dgm:spPr>
        <a:solidFill>
          <a:schemeClr val="accent1">
            <a:lumMod val="75000"/>
          </a:schemeClr>
        </a:solidFill>
      </dgm:spPr>
      <dgm:t>
        <a:bodyPr/>
        <a:lstStyle/>
        <a:p>
          <a:endParaRPr lang="en-IN"/>
        </a:p>
      </dgm:t>
    </dgm:pt>
    <dgm:pt modelId="{3A53568D-8F28-44AB-89F5-D74FACD69249}">
      <dgm:prSet phldrT="[Text]" custT="1"/>
      <dgm:spPr>
        <a:solidFill>
          <a:schemeClr val="accent6">
            <a:lumMod val="50000"/>
          </a:schemeClr>
        </a:solidFill>
      </dgm:spPr>
      <dgm:t>
        <a:bodyPr/>
        <a:lstStyle/>
        <a:p>
          <a:r>
            <a:rPr lang="en-US" sz="1200" b="1" dirty="0"/>
            <a:t>Evaluation of Technical Documents</a:t>
          </a:r>
          <a:endParaRPr lang="en-IN" sz="1200" b="1" dirty="0"/>
        </a:p>
      </dgm:t>
    </dgm:pt>
    <dgm:pt modelId="{61EC9F7B-A90B-4E1F-9302-EAFB2733F1B7}" type="parTrans" cxnId="{C9F18BEF-B285-43C6-80C6-D806BB6141D9}">
      <dgm:prSet/>
      <dgm:spPr/>
      <dgm:t>
        <a:bodyPr/>
        <a:lstStyle/>
        <a:p>
          <a:endParaRPr lang="en-IN"/>
        </a:p>
      </dgm:t>
    </dgm:pt>
    <dgm:pt modelId="{6D7A8D6B-5D01-479B-B2C9-874A75920E62}" type="sibTrans" cxnId="{C9F18BEF-B285-43C6-80C6-D806BB6141D9}">
      <dgm:prSet/>
      <dgm:spPr>
        <a:solidFill>
          <a:schemeClr val="accent1">
            <a:lumMod val="75000"/>
          </a:schemeClr>
        </a:solidFill>
      </dgm:spPr>
      <dgm:t>
        <a:bodyPr/>
        <a:lstStyle/>
        <a:p>
          <a:endParaRPr lang="en-IN"/>
        </a:p>
      </dgm:t>
    </dgm:pt>
    <dgm:pt modelId="{0EC1335B-E1C8-4514-9012-B190C4399E91}">
      <dgm:prSet phldrT="[Text]" custT="1"/>
      <dgm:spPr>
        <a:solidFill>
          <a:schemeClr val="accent6">
            <a:lumMod val="50000"/>
          </a:schemeClr>
        </a:solidFill>
      </dgm:spPr>
      <dgm:t>
        <a:bodyPr/>
        <a:lstStyle/>
        <a:p>
          <a:r>
            <a:rPr lang="en-US" sz="1200" b="1" dirty="0"/>
            <a:t>Announcement of Qualified Bidders for Opening of Financial Bid</a:t>
          </a:r>
          <a:endParaRPr lang="en-IN" sz="1200" b="1" dirty="0"/>
        </a:p>
      </dgm:t>
    </dgm:pt>
    <dgm:pt modelId="{F759A346-2D09-44ED-8D01-B863D3877E05}" type="parTrans" cxnId="{A5C49F30-CEB8-49BA-9FCD-3C8F0D843E01}">
      <dgm:prSet/>
      <dgm:spPr/>
      <dgm:t>
        <a:bodyPr/>
        <a:lstStyle/>
        <a:p>
          <a:endParaRPr lang="en-IN"/>
        </a:p>
      </dgm:t>
    </dgm:pt>
    <dgm:pt modelId="{BF2AF666-E626-4C71-904F-07D0C69E5C18}" type="sibTrans" cxnId="{A5C49F30-CEB8-49BA-9FCD-3C8F0D843E01}">
      <dgm:prSet/>
      <dgm:spPr>
        <a:solidFill>
          <a:schemeClr val="accent1">
            <a:lumMod val="75000"/>
          </a:schemeClr>
        </a:solidFill>
      </dgm:spPr>
      <dgm:t>
        <a:bodyPr/>
        <a:lstStyle/>
        <a:p>
          <a:endParaRPr lang="en-IN"/>
        </a:p>
      </dgm:t>
    </dgm:pt>
    <dgm:pt modelId="{638A1CF7-4997-48A1-9C9D-AFC9DD7EA181}">
      <dgm:prSet phldrT="[Text]" custT="1"/>
      <dgm:spPr>
        <a:solidFill>
          <a:schemeClr val="accent6">
            <a:lumMod val="50000"/>
          </a:schemeClr>
        </a:solidFill>
      </dgm:spPr>
      <dgm:t>
        <a:bodyPr/>
        <a:lstStyle/>
        <a:p>
          <a:r>
            <a:rPr lang="en-US" sz="1200" b="1" dirty="0"/>
            <a:t>Evaluation of Financial Bid</a:t>
          </a:r>
          <a:endParaRPr lang="en-IN" sz="1200" b="1" dirty="0"/>
        </a:p>
      </dgm:t>
    </dgm:pt>
    <dgm:pt modelId="{05CD254B-A2B8-4A93-BDEC-FC857D1A2551}" type="parTrans" cxnId="{DEDEF4BE-144E-4357-AF11-D834D93B104F}">
      <dgm:prSet/>
      <dgm:spPr/>
      <dgm:t>
        <a:bodyPr/>
        <a:lstStyle/>
        <a:p>
          <a:endParaRPr lang="en-IN"/>
        </a:p>
      </dgm:t>
    </dgm:pt>
    <dgm:pt modelId="{40A0D9F6-B4D5-43FF-90D1-5D5CE25933C5}" type="sibTrans" cxnId="{DEDEF4BE-144E-4357-AF11-D834D93B104F}">
      <dgm:prSet/>
      <dgm:spPr>
        <a:solidFill>
          <a:schemeClr val="accent1">
            <a:lumMod val="75000"/>
          </a:schemeClr>
        </a:solidFill>
      </dgm:spPr>
      <dgm:t>
        <a:bodyPr/>
        <a:lstStyle/>
        <a:p>
          <a:endParaRPr lang="en-IN"/>
        </a:p>
      </dgm:t>
    </dgm:pt>
    <dgm:pt modelId="{333D5808-D163-4C96-92BE-2C539A07DDD8}">
      <dgm:prSet phldrT="[Text]" custT="1"/>
      <dgm:spPr>
        <a:solidFill>
          <a:schemeClr val="accent6">
            <a:lumMod val="50000"/>
          </a:schemeClr>
        </a:solidFill>
      </dgm:spPr>
      <dgm:t>
        <a:bodyPr/>
        <a:lstStyle/>
        <a:p>
          <a:r>
            <a:rPr lang="en-US" sz="1100" b="1" dirty="0"/>
            <a:t>Ranking of Qualified Bidders and Determination of Successful Bidder</a:t>
          </a:r>
          <a:endParaRPr lang="en-IN" sz="1100" b="1" dirty="0"/>
        </a:p>
      </dgm:t>
    </dgm:pt>
    <dgm:pt modelId="{AB119ED1-741B-491D-A555-6C518868BFC4}" type="parTrans" cxnId="{E8E8A653-13E5-4C18-AFD8-4687FFB6BE37}">
      <dgm:prSet/>
      <dgm:spPr/>
      <dgm:t>
        <a:bodyPr/>
        <a:lstStyle/>
        <a:p>
          <a:endParaRPr lang="en-IN"/>
        </a:p>
      </dgm:t>
    </dgm:pt>
    <dgm:pt modelId="{EBA7E0CC-2948-4B92-A04D-1E00234020A0}" type="sibTrans" cxnId="{E8E8A653-13E5-4C18-AFD8-4687FFB6BE37}">
      <dgm:prSet/>
      <dgm:spPr/>
      <dgm:t>
        <a:bodyPr/>
        <a:lstStyle/>
        <a:p>
          <a:endParaRPr lang="en-IN"/>
        </a:p>
      </dgm:t>
    </dgm:pt>
    <dgm:pt modelId="{04E82F50-08E3-4B78-B609-60EC26C09877}" type="pres">
      <dgm:prSet presAssocID="{347A18A1-A86C-4CF8-82F2-A1722EFB0224}" presName="diagram" presStyleCnt="0">
        <dgm:presLayoutVars>
          <dgm:dir/>
          <dgm:resizeHandles val="exact"/>
        </dgm:presLayoutVars>
      </dgm:prSet>
      <dgm:spPr/>
    </dgm:pt>
    <dgm:pt modelId="{63CFBAB0-8F46-4BC0-A954-01D2D5C26109}" type="pres">
      <dgm:prSet presAssocID="{8B7E0076-FDE9-4461-A658-45EC09E30513}" presName="node" presStyleLbl="node1" presStyleIdx="0" presStyleCnt="6">
        <dgm:presLayoutVars>
          <dgm:bulletEnabled val="1"/>
        </dgm:presLayoutVars>
      </dgm:prSet>
      <dgm:spPr/>
    </dgm:pt>
    <dgm:pt modelId="{75487AA4-101D-400F-AC64-FFE32C695901}" type="pres">
      <dgm:prSet presAssocID="{C2855395-C3A4-46E1-AE80-E501D8CE2EFA}" presName="sibTrans" presStyleLbl="sibTrans2D1" presStyleIdx="0" presStyleCnt="5"/>
      <dgm:spPr/>
    </dgm:pt>
    <dgm:pt modelId="{CDA1467D-51BE-4ADB-9FC5-596075E514BD}" type="pres">
      <dgm:prSet presAssocID="{C2855395-C3A4-46E1-AE80-E501D8CE2EFA}" presName="connectorText" presStyleLbl="sibTrans2D1" presStyleIdx="0" presStyleCnt="5"/>
      <dgm:spPr/>
    </dgm:pt>
    <dgm:pt modelId="{623E2213-A7D3-4041-9A46-21626B7D8862}" type="pres">
      <dgm:prSet presAssocID="{7D8A2F79-0DBE-4E33-B500-199BF8A38EB9}" presName="node" presStyleLbl="node1" presStyleIdx="1" presStyleCnt="6">
        <dgm:presLayoutVars>
          <dgm:bulletEnabled val="1"/>
        </dgm:presLayoutVars>
      </dgm:prSet>
      <dgm:spPr/>
    </dgm:pt>
    <dgm:pt modelId="{F9FBBFF4-1F62-40E7-9967-1DE4D19E37AA}" type="pres">
      <dgm:prSet presAssocID="{E4F2FE48-2979-4847-BD1A-A1C19BD08092}" presName="sibTrans" presStyleLbl="sibTrans2D1" presStyleIdx="1" presStyleCnt="5"/>
      <dgm:spPr/>
    </dgm:pt>
    <dgm:pt modelId="{C3CDFA7C-C75B-4DBA-8E86-D99419A8EFF5}" type="pres">
      <dgm:prSet presAssocID="{E4F2FE48-2979-4847-BD1A-A1C19BD08092}" presName="connectorText" presStyleLbl="sibTrans2D1" presStyleIdx="1" presStyleCnt="5"/>
      <dgm:spPr/>
    </dgm:pt>
    <dgm:pt modelId="{837060FF-5401-49AF-A5AB-A4F78AF41B02}" type="pres">
      <dgm:prSet presAssocID="{3A53568D-8F28-44AB-89F5-D74FACD69249}" presName="node" presStyleLbl="node1" presStyleIdx="2" presStyleCnt="6">
        <dgm:presLayoutVars>
          <dgm:bulletEnabled val="1"/>
        </dgm:presLayoutVars>
      </dgm:prSet>
      <dgm:spPr/>
    </dgm:pt>
    <dgm:pt modelId="{39742600-CD67-4B46-83AC-3167F30EC483}" type="pres">
      <dgm:prSet presAssocID="{6D7A8D6B-5D01-479B-B2C9-874A75920E62}" presName="sibTrans" presStyleLbl="sibTrans2D1" presStyleIdx="2" presStyleCnt="5"/>
      <dgm:spPr/>
    </dgm:pt>
    <dgm:pt modelId="{3582F20C-C9B3-4578-9BE9-4F424A93552A}" type="pres">
      <dgm:prSet presAssocID="{6D7A8D6B-5D01-479B-B2C9-874A75920E62}" presName="connectorText" presStyleLbl="sibTrans2D1" presStyleIdx="2" presStyleCnt="5"/>
      <dgm:spPr/>
    </dgm:pt>
    <dgm:pt modelId="{84419BED-9C04-445B-9FE2-FCB4BAFB6563}" type="pres">
      <dgm:prSet presAssocID="{0EC1335B-E1C8-4514-9012-B190C4399E91}" presName="node" presStyleLbl="node1" presStyleIdx="3" presStyleCnt="6">
        <dgm:presLayoutVars>
          <dgm:bulletEnabled val="1"/>
        </dgm:presLayoutVars>
      </dgm:prSet>
      <dgm:spPr/>
    </dgm:pt>
    <dgm:pt modelId="{0196A1CD-649B-4530-9830-75399DB2A548}" type="pres">
      <dgm:prSet presAssocID="{BF2AF666-E626-4C71-904F-07D0C69E5C18}" presName="sibTrans" presStyleLbl="sibTrans2D1" presStyleIdx="3" presStyleCnt="5"/>
      <dgm:spPr/>
    </dgm:pt>
    <dgm:pt modelId="{77FBFC9A-6DCC-4909-B100-4B81BDDC2433}" type="pres">
      <dgm:prSet presAssocID="{BF2AF666-E626-4C71-904F-07D0C69E5C18}" presName="connectorText" presStyleLbl="sibTrans2D1" presStyleIdx="3" presStyleCnt="5"/>
      <dgm:spPr/>
    </dgm:pt>
    <dgm:pt modelId="{9C76FC04-37FF-4D7A-80EF-098003555671}" type="pres">
      <dgm:prSet presAssocID="{638A1CF7-4997-48A1-9C9D-AFC9DD7EA181}" presName="node" presStyleLbl="node1" presStyleIdx="4" presStyleCnt="6">
        <dgm:presLayoutVars>
          <dgm:bulletEnabled val="1"/>
        </dgm:presLayoutVars>
      </dgm:prSet>
      <dgm:spPr/>
    </dgm:pt>
    <dgm:pt modelId="{73AFE9EC-A986-4C19-9186-1DB0FE764F65}" type="pres">
      <dgm:prSet presAssocID="{40A0D9F6-B4D5-43FF-90D1-5D5CE25933C5}" presName="sibTrans" presStyleLbl="sibTrans2D1" presStyleIdx="4" presStyleCnt="5"/>
      <dgm:spPr/>
    </dgm:pt>
    <dgm:pt modelId="{F16A81FD-528F-46FC-9539-5AE22FBBBA87}" type="pres">
      <dgm:prSet presAssocID="{40A0D9F6-B4D5-43FF-90D1-5D5CE25933C5}" presName="connectorText" presStyleLbl="sibTrans2D1" presStyleIdx="4" presStyleCnt="5"/>
      <dgm:spPr/>
    </dgm:pt>
    <dgm:pt modelId="{F43BB31F-676F-4632-BAF8-2BBD1EAC77F3}" type="pres">
      <dgm:prSet presAssocID="{333D5808-D163-4C96-92BE-2C539A07DDD8}" presName="node" presStyleLbl="node1" presStyleIdx="5" presStyleCnt="6">
        <dgm:presLayoutVars>
          <dgm:bulletEnabled val="1"/>
        </dgm:presLayoutVars>
      </dgm:prSet>
      <dgm:spPr/>
    </dgm:pt>
  </dgm:ptLst>
  <dgm:cxnLst>
    <dgm:cxn modelId="{D1FD1704-EB39-4258-BF0E-085F3F65A8B4}" type="presOf" srcId="{E4F2FE48-2979-4847-BD1A-A1C19BD08092}" destId="{F9FBBFF4-1F62-40E7-9967-1DE4D19E37AA}" srcOrd="0" destOrd="0" presId="urn:microsoft.com/office/officeart/2005/8/layout/process5"/>
    <dgm:cxn modelId="{CE511020-A631-4AB0-A861-8250116A4CCB}" type="presOf" srcId="{347A18A1-A86C-4CF8-82F2-A1722EFB0224}" destId="{04E82F50-08E3-4B78-B609-60EC26C09877}" srcOrd="0" destOrd="0" presId="urn:microsoft.com/office/officeart/2005/8/layout/process5"/>
    <dgm:cxn modelId="{A5C49F30-CEB8-49BA-9FCD-3C8F0D843E01}" srcId="{347A18A1-A86C-4CF8-82F2-A1722EFB0224}" destId="{0EC1335B-E1C8-4514-9012-B190C4399E91}" srcOrd="3" destOrd="0" parTransId="{F759A346-2D09-44ED-8D01-B863D3877E05}" sibTransId="{BF2AF666-E626-4C71-904F-07D0C69E5C18}"/>
    <dgm:cxn modelId="{7E7AA03C-9F51-42FF-B9CF-11234990740B}" type="presOf" srcId="{8B7E0076-FDE9-4461-A658-45EC09E30513}" destId="{63CFBAB0-8F46-4BC0-A954-01D2D5C26109}" srcOrd="0" destOrd="0" presId="urn:microsoft.com/office/officeart/2005/8/layout/process5"/>
    <dgm:cxn modelId="{37F29762-A6E4-4997-AEF8-DA46715AA304}" type="presOf" srcId="{E4F2FE48-2979-4847-BD1A-A1C19BD08092}" destId="{C3CDFA7C-C75B-4DBA-8E86-D99419A8EFF5}" srcOrd="1" destOrd="0" presId="urn:microsoft.com/office/officeart/2005/8/layout/process5"/>
    <dgm:cxn modelId="{68416C4D-447B-4841-88F9-8603679A5DAB}" type="presOf" srcId="{C2855395-C3A4-46E1-AE80-E501D8CE2EFA}" destId="{75487AA4-101D-400F-AC64-FFE32C695901}" srcOrd="0" destOrd="0" presId="urn:microsoft.com/office/officeart/2005/8/layout/process5"/>
    <dgm:cxn modelId="{427A6C6F-4B14-465D-9BBF-39EC9E63466D}" type="presOf" srcId="{C2855395-C3A4-46E1-AE80-E501D8CE2EFA}" destId="{CDA1467D-51BE-4ADB-9FC5-596075E514BD}" srcOrd="1" destOrd="0" presId="urn:microsoft.com/office/officeart/2005/8/layout/process5"/>
    <dgm:cxn modelId="{E8E8A653-13E5-4C18-AFD8-4687FFB6BE37}" srcId="{347A18A1-A86C-4CF8-82F2-A1722EFB0224}" destId="{333D5808-D163-4C96-92BE-2C539A07DDD8}" srcOrd="5" destOrd="0" parTransId="{AB119ED1-741B-491D-A555-6C518868BFC4}" sibTransId="{EBA7E0CC-2948-4B92-A04D-1E00234020A0}"/>
    <dgm:cxn modelId="{C1F88374-6ABC-488F-AB4B-FEB90655CA47}" srcId="{347A18A1-A86C-4CF8-82F2-A1722EFB0224}" destId="{7D8A2F79-0DBE-4E33-B500-199BF8A38EB9}" srcOrd="1" destOrd="0" parTransId="{AE542F84-E62A-4C2F-8D7D-92CA38B33780}" sibTransId="{E4F2FE48-2979-4847-BD1A-A1C19BD08092}"/>
    <dgm:cxn modelId="{94B20055-82D6-4BFE-805E-978788CF4FCA}" type="presOf" srcId="{40A0D9F6-B4D5-43FF-90D1-5D5CE25933C5}" destId="{73AFE9EC-A986-4C19-9186-1DB0FE764F65}" srcOrd="0" destOrd="0" presId="urn:microsoft.com/office/officeart/2005/8/layout/process5"/>
    <dgm:cxn modelId="{D68C0093-8B4E-4BB5-92B2-BDF0AD1B83B7}" type="presOf" srcId="{7D8A2F79-0DBE-4E33-B500-199BF8A38EB9}" destId="{623E2213-A7D3-4041-9A46-21626B7D8862}" srcOrd="0" destOrd="0" presId="urn:microsoft.com/office/officeart/2005/8/layout/process5"/>
    <dgm:cxn modelId="{1D83BD9E-CACE-4580-B857-A7800F29397E}" type="presOf" srcId="{0EC1335B-E1C8-4514-9012-B190C4399E91}" destId="{84419BED-9C04-445B-9FE2-FCB4BAFB6563}" srcOrd="0" destOrd="0" presId="urn:microsoft.com/office/officeart/2005/8/layout/process5"/>
    <dgm:cxn modelId="{ECDBBFAB-EB96-4374-89B8-8BC1D48EC2EF}" type="presOf" srcId="{40A0D9F6-B4D5-43FF-90D1-5D5CE25933C5}" destId="{F16A81FD-528F-46FC-9539-5AE22FBBBA87}" srcOrd="1" destOrd="0" presId="urn:microsoft.com/office/officeart/2005/8/layout/process5"/>
    <dgm:cxn modelId="{DDD237AF-2FDC-410B-80B1-EFC5F9F76EB8}" type="presOf" srcId="{BF2AF666-E626-4C71-904F-07D0C69E5C18}" destId="{77FBFC9A-6DCC-4909-B100-4B81BDDC2433}" srcOrd="1" destOrd="0" presId="urn:microsoft.com/office/officeart/2005/8/layout/process5"/>
    <dgm:cxn modelId="{3BD7C6BB-3BE0-4534-B8A7-D8CAD8A86A9C}" type="presOf" srcId="{6D7A8D6B-5D01-479B-B2C9-874A75920E62}" destId="{39742600-CD67-4B46-83AC-3167F30EC483}" srcOrd="0" destOrd="0" presId="urn:microsoft.com/office/officeart/2005/8/layout/process5"/>
    <dgm:cxn modelId="{DEDEF4BE-144E-4357-AF11-D834D93B104F}" srcId="{347A18A1-A86C-4CF8-82F2-A1722EFB0224}" destId="{638A1CF7-4997-48A1-9C9D-AFC9DD7EA181}" srcOrd="4" destOrd="0" parTransId="{05CD254B-A2B8-4A93-BDEC-FC857D1A2551}" sibTransId="{40A0D9F6-B4D5-43FF-90D1-5D5CE25933C5}"/>
    <dgm:cxn modelId="{CD3527C1-42E4-416F-AD3E-126CD2322AE6}" type="presOf" srcId="{BF2AF666-E626-4C71-904F-07D0C69E5C18}" destId="{0196A1CD-649B-4530-9830-75399DB2A548}" srcOrd="0" destOrd="0" presId="urn:microsoft.com/office/officeart/2005/8/layout/process5"/>
    <dgm:cxn modelId="{AC73BAC5-0A14-4196-B0B8-54664370EC0C}" type="presOf" srcId="{3A53568D-8F28-44AB-89F5-D74FACD69249}" destId="{837060FF-5401-49AF-A5AB-A4F78AF41B02}" srcOrd="0" destOrd="0" presId="urn:microsoft.com/office/officeart/2005/8/layout/process5"/>
    <dgm:cxn modelId="{89B66BCE-3E49-4EFB-A10B-5D7D5038EE8D}" srcId="{347A18A1-A86C-4CF8-82F2-A1722EFB0224}" destId="{8B7E0076-FDE9-4461-A658-45EC09E30513}" srcOrd="0" destOrd="0" parTransId="{C1F6E39F-4A73-4F94-AF37-0D6651D3A67F}" sibTransId="{C2855395-C3A4-46E1-AE80-E501D8CE2EFA}"/>
    <dgm:cxn modelId="{7CE14DD8-02DD-45A8-AE1B-A029ED8CEB7F}" type="presOf" srcId="{333D5808-D163-4C96-92BE-2C539A07DDD8}" destId="{F43BB31F-676F-4632-BAF8-2BBD1EAC77F3}" srcOrd="0" destOrd="0" presId="urn:microsoft.com/office/officeart/2005/8/layout/process5"/>
    <dgm:cxn modelId="{C9F18BEF-B285-43C6-80C6-D806BB6141D9}" srcId="{347A18A1-A86C-4CF8-82F2-A1722EFB0224}" destId="{3A53568D-8F28-44AB-89F5-D74FACD69249}" srcOrd="2" destOrd="0" parTransId="{61EC9F7B-A90B-4E1F-9302-EAFB2733F1B7}" sibTransId="{6D7A8D6B-5D01-479B-B2C9-874A75920E62}"/>
    <dgm:cxn modelId="{92BCBAF1-A4C1-40CB-849A-AD5D1957DE8F}" type="presOf" srcId="{6D7A8D6B-5D01-479B-B2C9-874A75920E62}" destId="{3582F20C-C9B3-4578-9BE9-4F424A93552A}" srcOrd="1" destOrd="0" presId="urn:microsoft.com/office/officeart/2005/8/layout/process5"/>
    <dgm:cxn modelId="{EFC127F4-DA95-4040-AF7B-352588C3CE39}" type="presOf" srcId="{638A1CF7-4997-48A1-9C9D-AFC9DD7EA181}" destId="{9C76FC04-37FF-4D7A-80EF-098003555671}" srcOrd="0" destOrd="0" presId="urn:microsoft.com/office/officeart/2005/8/layout/process5"/>
    <dgm:cxn modelId="{FAC2F174-9D7A-4B88-AC56-DF1B9819683A}" type="presParOf" srcId="{04E82F50-08E3-4B78-B609-60EC26C09877}" destId="{63CFBAB0-8F46-4BC0-A954-01D2D5C26109}" srcOrd="0" destOrd="0" presId="urn:microsoft.com/office/officeart/2005/8/layout/process5"/>
    <dgm:cxn modelId="{4CF719E8-6167-4851-8672-60634CEF7FDF}" type="presParOf" srcId="{04E82F50-08E3-4B78-B609-60EC26C09877}" destId="{75487AA4-101D-400F-AC64-FFE32C695901}" srcOrd="1" destOrd="0" presId="urn:microsoft.com/office/officeart/2005/8/layout/process5"/>
    <dgm:cxn modelId="{31E2B89C-E92A-457B-B16F-6B4FCE9CB7E2}" type="presParOf" srcId="{75487AA4-101D-400F-AC64-FFE32C695901}" destId="{CDA1467D-51BE-4ADB-9FC5-596075E514BD}" srcOrd="0" destOrd="0" presId="urn:microsoft.com/office/officeart/2005/8/layout/process5"/>
    <dgm:cxn modelId="{F4D08EEC-59D4-47A8-858A-199862CD6797}" type="presParOf" srcId="{04E82F50-08E3-4B78-B609-60EC26C09877}" destId="{623E2213-A7D3-4041-9A46-21626B7D8862}" srcOrd="2" destOrd="0" presId="urn:microsoft.com/office/officeart/2005/8/layout/process5"/>
    <dgm:cxn modelId="{80C4B0A8-68B6-481F-8215-5DBDA84E82FE}" type="presParOf" srcId="{04E82F50-08E3-4B78-B609-60EC26C09877}" destId="{F9FBBFF4-1F62-40E7-9967-1DE4D19E37AA}" srcOrd="3" destOrd="0" presId="urn:microsoft.com/office/officeart/2005/8/layout/process5"/>
    <dgm:cxn modelId="{5F89FB99-8129-4DEB-BB9E-0C9C33CB6ACA}" type="presParOf" srcId="{F9FBBFF4-1F62-40E7-9967-1DE4D19E37AA}" destId="{C3CDFA7C-C75B-4DBA-8E86-D99419A8EFF5}" srcOrd="0" destOrd="0" presId="urn:microsoft.com/office/officeart/2005/8/layout/process5"/>
    <dgm:cxn modelId="{659A8821-2960-477C-A77F-3FE37A8F5B05}" type="presParOf" srcId="{04E82F50-08E3-4B78-B609-60EC26C09877}" destId="{837060FF-5401-49AF-A5AB-A4F78AF41B02}" srcOrd="4" destOrd="0" presId="urn:microsoft.com/office/officeart/2005/8/layout/process5"/>
    <dgm:cxn modelId="{C59BE3A8-6BA7-4A20-BA9F-5DC04137BC46}" type="presParOf" srcId="{04E82F50-08E3-4B78-B609-60EC26C09877}" destId="{39742600-CD67-4B46-83AC-3167F30EC483}" srcOrd="5" destOrd="0" presId="urn:microsoft.com/office/officeart/2005/8/layout/process5"/>
    <dgm:cxn modelId="{BCA554AD-10D2-4610-8A8A-CD07B4E6A2CF}" type="presParOf" srcId="{39742600-CD67-4B46-83AC-3167F30EC483}" destId="{3582F20C-C9B3-4578-9BE9-4F424A93552A}" srcOrd="0" destOrd="0" presId="urn:microsoft.com/office/officeart/2005/8/layout/process5"/>
    <dgm:cxn modelId="{9D45B06A-D248-4F56-BA94-A655304E5AA7}" type="presParOf" srcId="{04E82F50-08E3-4B78-B609-60EC26C09877}" destId="{84419BED-9C04-445B-9FE2-FCB4BAFB6563}" srcOrd="6" destOrd="0" presId="urn:microsoft.com/office/officeart/2005/8/layout/process5"/>
    <dgm:cxn modelId="{170C6D05-7017-4CE3-8A31-0B7C95E8D520}" type="presParOf" srcId="{04E82F50-08E3-4B78-B609-60EC26C09877}" destId="{0196A1CD-649B-4530-9830-75399DB2A548}" srcOrd="7" destOrd="0" presId="urn:microsoft.com/office/officeart/2005/8/layout/process5"/>
    <dgm:cxn modelId="{CF9258EB-80EB-4FD7-8EEA-444304A1EC90}" type="presParOf" srcId="{0196A1CD-649B-4530-9830-75399DB2A548}" destId="{77FBFC9A-6DCC-4909-B100-4B81BDDC2433}" srcOrd="0" destOrd="0" presId="urn:microsoft.com/office/officeart/2005/8/layout/process5"/>
    <dgm:cxn modelId="{C99BE55C-CAAF-4D76-B64E-C941A749994D}" type="presParOf" srcId="{04E82F50-08E3-4B78-B609-60EC26C09877}" destId="{9C76FC04-37FF-4D7A-80EF-098003555671}" srcOrd="8" destOrd="0" presId="urn:microsoft.com/office/officeart/2005/8/layout/process5"/>
    <dgm:cxn modelId="{8AB06BAE-426E-47FD-8D4F-B34FE6E4692B}" type="presParOf" srcId="{04E82F50-08E3-4B78-B609-60EC26C09877}" destId="{73AFE9EC-A986-4C19-9186-1DB0FE764F65}" srcOrd="9" destOrd="0" presId="urn:microsoft.com/office/officeart/2005/8/layout/process5"/>
    <dgm:cxn modelId="{9156CEB4-15EA-4441-AD76-BA8134C817A7}" type="presParOf" srcId="{73AFE9EC-A986-4C19-9186-1DB0FE764F65}" destId="{F16A81FD-528F-46FC-9539-5AE22FBBBA87}" srcOrd="0" destOrd="0" presId="urn:microsoft.com/office/officeart/2005/8/layout/process5"/>
    <dgm:cxn modelId="{54B10C2C-BACD-4CF8-A994-C31156B5A936}" type="presParOf" srcId="{04E82F50-08E3-4B78-B609-60EC26C09877}" destId="{F43BB31F-676F-4632-BAF8-2BBD1EAC77F3}"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FBAB0-8F46-4BC0-A954-01D2D5C26109}">
      <dsp:nvSpPr>
        <dsp:cNvPr id="0" name=""/>
        <dsp:cNvSpPr/>
      </dsp:nvSpPr>
      <dsp:spPr>
        <a:xfrm>
          <a:off x="4452" y="111026"/>
          <a:ext cx="1330822" cy="798493"/>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Opening of Bids</a:t>
          </a:r>
          <a:endParaRPr lang="en-IN" sz="1200" b="1" kern="1200" dirty="0"/>
        </a:p>
      </dsp:txBody>
      <dsp:txXfrm>
        <a:off x="27839" y="134413"/>
        <a:ext cx="1284048" cy="751719"/>
      </dsp:txXfrm>
    </dsp:sp>
    <dsp:sp modelId="{75487AA4-101D-400F-AC64-FFE32C695901}">
      <dsp:nvSpPr>
        <dsp:cNvPr id="0" name=""/>
        <dsp:cNvSpPr/>
      </dsp:nvSpPr>
      <dsp:spPr>
        <a:xfrm>
          <a:off x="1452387" y="345250"/>
          <a:ext cx="282134" cy="330043"/>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a:p>
      </dsp:txBody>
      <dsp:txXfrm>
        <a:off x="1452387" y="411259"/>
        <a:ext cx="197494" cy="198025"/>
      </dsp:txXfrm>
    </dsp:sp>
    <dsp:sp modelId="{623E2213-A7D3-4041-9A46-21626B7D8862}">
      <dsp:nvSpPr>
        <dsp:cNvPr id="0" name=""/>
        <dsp:cNvSpPr/>
      </dsp:nvSpPr>
      <dsp:spPr>
        <a:xfrm>
          <a:off x="1867603" y="111026"/>
          <a:ext cx="1330822" cy="798493"/>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Evaluation of Bid Responsiveness</a:t>
          </a:r>
          <a:endParaRPr lang="en-IN" sz="1200" b="1" kern="1200" dirty="0"/>
        </a:p>
      </dsp:txBody>
      <dsp:txXfrm>
        <a:off x="1890990" y="134413"/>
        <a:ext cx="1284048" cy="751719"/>
      </dsp:txXfrm>
    </dsp:sp>
    <dsp:sp modelId="{F9FBBFF4-1F62-40E7-9967-1DE4D19E37AA}">
      <dsp:nvSpPr>
        <dsp:cNvPr id="0" name=""/>
        <dsp:cNvSpPr/>
      </dsp:nvSpPr>
      <dsp:spPr>
        <a:xfrm>
          <a:off x="3315538" y="345250"/>
          <a:ext cx="282134" cy="330043"/>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a:p>
      </dsp:txBody>
      <dsp:txXfrm>
        <a:off x="3315538" y="411259"/>
        <a:ext cx="197494" cy="198025"/>
      </dsp:txXfrm>
    </dsp:sp>
    <dsp:sp modelId="{837060FF-5401-49AF-A5AB-A4F78AF41B02}">
      <dsp:nvSpPr>
        <dsp:cNvPr id="0" name=""/>
        <dsp:cNvSpPr/>
      </dsp:nvSpPr>
      <dsp:spPr>
        <a:xfrm>
          <a:off x="3730755" y="111026"/>
          <a:ext cx="1330822" cy="798493"/>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Evaluation of Technical Documents</a:t>
          </a:r>
          <a:endParaRPr lang="en-IN" sz="1200" b="1" kern="1200" dirty="0"/>
        </a:p>
      </dsp:txBody>
      <dsp:txXfrm>
        <a:off x="3754142" y="134413"/>
        <a:ext cx="1284048" cy="751719"/>
      </dsp:txXfrm>
    </dsp:sp>
    <dsp:sp modelId="{39742600-CD67-4B46-83AC-3167F30EC483}">
      <dsp:nvSpPr>
        <dsp:cNvPr id="0" name=""/>
        <dsp:cNvSpPr/>
      </dsp:nvSpPr>
      <dsp:spPr>
        <a:xfrm rot="5400000">
          <a:off x="4255099" y="1002677"/>
          <a:ext cx="282134" cy="330043"/>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a:p>
      </dsp:txBody>
      <dsp:txXfrm rot="-5400000">
        <a:off x="4297154" y="1026631"/>
        <a:ext cx="198025" cy="197494"/>
      </dsp:txXfrm>
    </dsp:sp>
    <dsp:sp modelId="{84419BED-9C04-445B-9FE2-FCB4BAFB6563}">
      <dsp:nvSpPr>
        <dsp:cNvPr id="0" name=""/>
        <dsp:cNvSpPr/>
      </dsp:nvSpPr>
      <dsp:spPr>
        <a:xfrm>
          <a:off x="3730755" y="1441848"/>
          <a:ext cx="1330822" cy="798493"/>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Announcement of Qualified Bidders for Opening of Financial Bid</a:t>
          </a:r>
          <a:endParaRPr lang="en-IN" sz="1200" b="1" kern="1200" dirty="0"/>
        </a:p>
      </dsp:txBody>
      <dsp:txXfrm>
        <a:off x="3754142" y="1465235"/>
        <a:ext cx="1284048" cy="751719"/>
      </dsp:txXfrm>
    </dsp:sp>
    <dsp:sp modelId="{0196A1CD-649B-4530-9830-75399DB2A548}">
      <dsp:nvSpPr>
        <dsp:cNvPr id="0" name=""/>
        <dsp:cNvSpPr/>
      </dsp:nvSpPr>
      <dsp:spPr>
        <a:xfrm rot="10800000">
          <a:off x="3331508" y="1676073"/>
          <a:ext cx="282134" cy="330043"/>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a:p>
      </dsp:txBody>
      <dsp:txXfrm rot="10800000">
        <a:off x="3416148" y="1742082"/>
        <a:ext cx="197494" cy="198025"/>
      </dsp:txXfrm>
    </dsp:sp>
    <dsp:sp modelId="{9C76FC04-37FF-4D7A-80EF-098003555671}">
      <dsp:nvSpPr>
        <dsp:cNvPr id="0" name=""/>
        <dsp:cNvSpPr/>
      </dsp:nvSpPr>
      <dsp:spPr>
        <a:xfrm>
          <a:off x="1867603" y="1441848"/>
          <a:ext cx="1330822" cy="798493"/>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Evaluation of Financial Bid</a:t>
          </a:r>
          <a:endParaRPr lang="en-IN" sz="1200" b="1" kern="1200" dirty="0"/>
        </a:p>
      </dsp:txBody>
      <dsp:txXfrm>
        <a:off x="1890990" y="1465235"/>
        <a:ext cx="1284048" cy="751719"/>
      </dsp:txXfrm>
    </dsp:sp>
    <dsp:sp modelId="{73AFE9EC-A986-4C19-9186-1DB0FE764F65}">
      <dsp:nvSpPr>
        <dsp:cNvPr id="0" name=""/>
        <dsp:cNvSpPr/>
      </dsp:nvSpPr>
      <dsp:spPr>
        <a:xfrm rot="10800000">
          <a:off x="1468357" y="1676073"/>
          <a:ext cx="282134" cy="330043"/>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a:p>
      </dsp:txBody>
      <dsp:txXfrm rot="10800000">
        <a:off x="1552997" y="1742082"/>
        <a:ext cx="197494" cy="198025"/>
      </dsp:txXfrm>
    </dsp:sp>
    <dsp:sp modelId="{F43BB31F-676F-4632-BAF8-2BBD1EAC77F3}">
      <dsp:nvSpPr>
        <dsp:cNvPr id="0" name=""/>
        <dsp:cNvSpPr/>
      </dsp:nvSpPr>
      <dsp:spPr>
        <a:xfrm>
          <a:off x="4452" y="1441848"/>
          <a:ext cx="1330822" cy="798493"/>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Ranking of Qualified Bidders and Determination of Successful Bidder</a:t>
          </a:r>
          <a:endParaRPr lang="en-IN" sz="1100" b="1" kern="1200" dirty="0"/>
        </a:p>
      </dsp:txBody>
      <dsp:txXfrm>
        <a:off x="27839" y="1465235"/>
        <a:ext cx="1284048" cy="7517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0.35555</cdr:x>
      <cdr:y>0</cdr:y>
    </cdr:from>
    <cdr:to>
      <cdr:x>0.5649</cdr:x>
      <cdr:y>0.0871</cdr:y>
    </cdr:to>
    <cdr:sp macro="" textlink="">
      <cdr:nvSpPr>
        <cdr:cNvPr id="2" name="Rectangle 1">
          <a:extLst xmlns:a="http://schemas.openxmlformats.org/drawingml/2006/main">
            <a:ext uri="{FF2B5EF4-FFF2-40B4-BE49-F238E27FC236}">
              <a16:creationId xmlns:a16="http://schemas.microsoft.com/office/drawing/2014/main" id="{53BFC3B9-1C11-4352-9231-06CBFC793F65}"/>
            </a:ext>
          </a:extLst>
        </cdr:cNvPr>
        <cdr:cNvSpPr/>
      </cdr:nvSpPr>
      <cdr:spPr>
        <a:xfrm xmlns:a="http://schemas.openxmlformats.org/drawingml/2006/main">
          <a:off x="2112135" y="-3625462"/>
          <a:ext cx="1243584" cy="267532"/>
        </a:xfrm>
        <a:prstGeom xmlns:a="http://schemas.openxmlformats.org/drawingml/2006/main" prst="rect">
          <a:avLst/>
        </a:prstGeom>
        <a:solidFill xmlns:a="http://schemas.openxmlformats.org/drawingml/2006/main">
          <a:schemeClr val="tx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400" b="1" dirty="0">
              <a:solidFill>
                <a:schemeClr val="bg1"/>
              </a:solidFill>
            </a:rPr>
            <a:t>ENROLLMENT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37839" cy="466434"/>
          </a:xfrm>
          <a:prstGeom prst="rect">
            <a:avLst/>
          </a:prstGeom>
        </p:spPr>
        <p:txBody>
          <a:bodyPr vert="horz" lIns="96011" tIns="48006" rIns="96011" bIns="48006" rtlCol="0"/>
          <a:lstStyle>
            <a:lvl1pPr algn="l">
              <a:defRPr sz="1300"/>
            </a:lvl1pPr>
          </a:lstStyle>
          <a:p>
            <a:endParaRPr lang="en-IN"/>
          </a:p>
        </p:txBody>
      </p:sp>
      <p:sp>
        <p:nvSpPr>
          <p:cNvPr id="3" name="Date Placeholder 2"/>
          <p:cNvSpPr>
            <a:spLocks noGrp="1"/>
          </p:cNvSpPr>
          <p:nvPr>
            <p:ph type="dt" idx="1"/>
          </p:nvPr>
        </p:nvSpPr>
        <p:spPr>
          <a:xfrm>
            <a:off x="3970941" y="1"/>
            <a:ext cx="3037839" cy="466434"/>
          </a:xfrm>
          <a:prstGeom prst="rect">
            <a:avLst/>
          </a:prstGeom>
        </p:spPr>
        <p:txBody>
          <a:bodyPr vert="horz" lIns="96011" tIns="48006" rIns="96011" bIns="48006" rtlCol="0"/>
          <a:lstStyle>
            <a:lvl1pPr algn="r">
              <a:defRPr sz="1300"/>
            </a:lvl1pPr>
          </a:lstStyle>
          <a:p>
            <a:fld id="{7EEC7CE9-0BDF-4656-B34F-B39188186C14}" type="datetimeFigureOut">
              <a:rPr lang="en-IN" smtClean="0"/>
              <a:t>12-07-2022</a:t>
            </a:fld>
            <a:endParaRPr lang="en-IN"/>
          </a:p>
        </p:txBody>
      </p:sp>
      <p:sp>
        <p:nvSpPr>
          <p:cNvPr id="4" name="Slide Image Placeholder 3"/>
          <p:cNvSpPr>
            <a:spLocks noGrp="1" noRot="1" noChangeAspect="1"/>
          </p:cNvSpPr>
          <p:nvPr>
            <p:ph type="sldImg" idx="2"/>
          </p:nvPr>
        </p:nvSpPr>
        <p:spPr>
          <a:xfrm>
            <a:off x="717550" y="1163638"/>
            <a:ext cx="5575300" cy="3135312"/>
          </a:xfrm>
          <a:prstGeom prst="rect">
            <a:avLst/>
          </a:prstGeom>
          <a:noFill/>
          <a:ln w="12700">
            <a:solidFill>
              <a:prstClr val="black"/>
            </a:solidFill>
          </a:ln>
        </p:spPr>
        <p:txBody>
          <a:bodyPr vert="horz" lIns="96011" tIns="48006" rIns="96011" bIns="48006" rtlCol="0" anchor="ctr"/>
          <a:lstStyle/>
          <a:p>
            <a:endParaRPr lang="en-IN"/>
          </a:p>
        </p:txBody>
      </p:sp>
      <p:sp>
        <p:nvSpPr>
          <p:cNvPr id="5" name="Notes Placeholder 4"/>
          <p:cNvSpPr>
            <a:spLocks noGrp="1"/>
          </p:cNvSpPr>
          <p:nvPr>
            <p:ph type="body" sz="quarter" idx="3"/>
          </p:nvPr>
        </p:nvSpPr>
        <p:spPr>
          <a:xfrm>
            <a:off x="701041" y="4473896"/>
            <a:ext cx="5608320" cy="3660457"/>
          </a:xfrm>
          <a:prstGeom prst="rect">
            <a:avLst/>
          </a:prstGeom>
        </p:spPr>
        <p:txBody>
          <a:bodyPr vert="horz" lIns="96011" tIns="48006" rIns="96011" bIns="480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4" y="8829968"/>
            <a:ext cx="3037839" cy="466433"/>
          </a:xfrm>
          <a:prstGeom prst="rect">
            <a:avLst/>
          </a:prstGeom>
        </p:spPr>
        <p:txBody>
          <a:bodyPr vert="horz" lIns="96011" tIns="48006" rIns="96011" bIns="48006" rtlCol="0" anchor="b"/>
          <a:lstStyle>
            <a:lvl1pPr algn="l">
              <a:defRPr sz="1300"/>
            </a:lvl1pPr>
          </a:lstStyle>
          <a:p>
            <a:endParaRPr lang="en-IN"/>
          </a:p>
        </p:txBody>
      </p:sp>
      <p:sp>
        <p:nvSpPr>
          <p:cNvPr id="7" name="Slide Number Placeholder 6"/>
          <p:cNvSpPr>
            <a:spLocks noGrp="1"/>
          </p:cNvSpPr>
          <p:nvPr>
            <p:ph type="sldNum" sz="quarter" idx="5"/>
          </p:nvPr>
        </p:nvSpPr>
        <p:spPr>
          <a:xfrm>
            <a:off x="3970941" y="8829968"/>
            <a:ext cx="3037839" cy="466433"/>
          </a:xfrm>
          <a:prstGeom prst="rect">
            <a:avLst/>
          </a:prstGeom>
        </p:spPr>
        <p:txBody>
          <a:bodyPr vert="horz" lIns="96011" tIns="48006" rIns="96011" bIns="48006" rtlCol="0" anchor="b"/>
          <a:lstStyle>
            <a:lvl1pPr algn="r">
              <a:defRPr sz="1300"/>
            </a:lvl1pPr>
          </a:lstStyle>
          <a:p>
            <a:fld id="{87899930-B9FC-42C3-9918-274A2F63976D}" type="slidenum">
              <a:rPr lang="en-IN" smtClean="0"/>
              <a:t>‹#›</a:t>
            </a:fld>
            <a:endParaRPr lang="en-IN"/>
          </a:p>
        </p:txBody>
      </p:sp>
    </p:spTree>
    <p:extLst>
      <p:ext uri="{BB962C8B-B14F-4D97-AF65-F5344CB8AC3E}">
        <p14:creationId xmlns:p14="http://schemas.microsoft.com/office/powerpoint/2010/main" val="4231437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5512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35E8A-4CDD-4659-895F-DC4E121512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DD70A9D-3CE0-4917-8637-B36CB84ED2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580809E-5A26-48B4-A378-BC190AEC407F}"/>
              </a:ext>
            </a:extLst>
          </p:cNvPr>
          <p:cNvSpPr>
            <a:spLocks noGrp="1"/>
          </p:cNvSpPr>
          <p:nvPr>
            <p:ph type="dt" sz="half" idx="10"/>
          </p:nvPr>
        </p:nvSpPr>
        <p:spPr>
          <a:xfrm>
            <a:off x="838200" y="6356350"/>
            <a:ext cx="2743200" cy="365125"/>
          </a:xfrm>
          <a:prstGeom prst="rect">
            <a:avLst/>
          </a:prstGeom>
        </p:spPr>
        <p:txBody>
          <a:bodyPr/>
          <a:lstStyle/>
          <a:p>
            <a:fld id="{ACEC05D6-D701-4E29-BA19-BA4DD5497AE7}" type="datetime1">
              <a:rPr lang="en-IN" smtClean="0"/>
              <a:t>12-07-2022</a:t>
            </a:fld>
            <a:endParaRPr lang="en-IN"/>
          </a:p>
        </p:txBody>
      </p:sp>
      <p:sp>
        <p:nvSpPr>
          <p:cNvPr id="5" name="Footer Placeholder 4">
            <a:extLst>
              <a:ext uri="{FF2B5EF4-FFF2-40B4-BE49-F238E27FC236}">
                <a16:creationId xmlns:a16="http://schemas.microsoft.com/office/drawing/2014/main" id="{66AB1031-9DB8-492A-A65A-29F4A107C888}"/>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7045A06E-6B82-4FE3-801A-45C8D923A266}"/>
              </a:ext>
            </a:extLst>
          </p:cNvPr>
          <p:cNvSpPr>
            <a:spLocks noGrp="1"/>
          </p:cNvSpPr>
          <p:nvPr>
            <p:ph type="sldNum" sz="quarter" idx="12"/>
          </p:nvPr>
        </p:nvSpPr>
        <p:spPr>
          <a:xfrm>
            <a:off x="8610600" y="6356350"/>
            <a:ext cx="2743200" cy="365125"/>
          </a:xfrm>
          <a:prstGeom prst="rect">
            <a:avLst/>
          </a:prstGeom>
        </p:spPr>
        <p:txBody>
          <a:bodyPr/>
          <a:lstStyle/>
          <a:p>
            <a:fld id="{9A79FE05-3DCB-42BC-A6C3-F2E93395B21C}" type="slidenum">
              <a:rPr lang="en-IN" smtClean="0"/>
              <a:t>‹#›</a:t>
            </a:fld>
            <a:endParaRPr lang="en-IN"/>
          </a:p>
        </p:txBody>
      </p:sp>
    </p:spTree>
    <p:extLst>
      <p:ext uri="{BB962C8B-B14F-4D97-AF65-F5344CB8AC3E}">
        <p14:creationId xmlns:p14="http://schemas.microsoft.com/office/powerpoint/2010/main" val="3623976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DED64-F379-48B9-98EC-E73711EBDB2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BF3E6CC-413D-44DC-BC9A-47D3F31BA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2CB36D4-914C-4A67-95D7-1014D188921A}"/>
              </a:ext>
            </a:extLst>
          </p:cNvPr>
          <p:cNvSpPr>
            <a:spLocks noGrp="1"/>
          </p:cNvSpPr>
          <p:nvPr>
            <p:ph type="dt" sz="half" idx="10"/>
          </p:nvPr>
        </p:nvSpPr>
        <p:spPr>
          <a:xfrm>
            <a:off x="838200" y="6356350"/>
            <a:ext cx="2743200" cy="365125"/>
          </a:xfrm>
          <a:prstGeom prst="rect">
            <a:avLst/>
          </a:prstGeom>
        </p:spPr>
        <p:txBody>
          <a:bodyPr/>
          <a:lstStyle/>
          <a:p>
            <a:fld id="{21F4B2F1-F871-4805-BF49-D86AE9EAF0CF}" type="datetime1">
              <a:rPr lang="en-IN" smtClean="0"/>
              <a:t>12-07-2022</a:t>
            </a:fld>
            <a:endParaRPr lang="en-IN"/>
          </a:p>
        </p:txBody>
      </p:sp>
      <p:sp>
        <p:nvSpPr>
          <p:cNvPr id="5" name="Footer Placeholder 4">
            <a:extLst>
              <a:ext uri="{FF2B5EF4-FFF2-40B4-BE49-F238E27FC236}">
                <a16:creationId xmlns:a16="http://schemas.microsoft.com/office/drawing/2014/main" id="{9B63B469-F77E-4435-B47F-884E88C7F2DA}"/>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D32D6B9E-476A-4993-8BBC-4EBA681CFB17}"/>
              </a:ext>
            </a:extLst>
          </p:cNvPr>
          <p:cNvSpPr>
            <a:spLocks noGrp="1"/>
          </p:cNvSpPr>
          <p:nvPr>
            <p:ph type="sldNum" sz="quarter" idx="12"/>
          </p:nvPr>
        </p:nvSpPr>
        <p:spPr>
          <a:xfrm>
            <a:off x="8610600" y="6356350"/>
            <a:ext cx="2743200" cy="365125"/>
          </a:xfrm>
          <a:prstGeom prst="rect">
            <a:avLst/>
          </a:prstGeom>
        </p:spPr>
        <p:txBody>
          <a:bodyPr/>
          <a:lstStyle/>
          <a:p>
            <a:fld id="{9A79FE05-3DCB-42BC-A6C3-F2E93395B21C}" type="slidenum">
              <a:rPr lang="en-IN" smtClean="0"/>
              <a:t>‹#›</a:t>
            </a:fld>
            <a:endParaRPr lang="en-IN"/>
          </a:p>
        </p:txBody>
      </p:sp>
    </p:spTree>
    <p:extLst>
      <p:ext uri="{BB962C8B-B14F-4D97-AF65-F5344CB8AC3E}">
        <p14:creationId xmlns:p14="http://schemas.microsoft.com/office/powerpoint/2010/main" val="368546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FB08A6-4E3C-472D-A6CF-79E7D76F7C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127C498-DDFE-4595-B19F-F77D34C3EB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DC64986-FC88-4F45-807E-E05E9CF9D8DF}"/>
              </a:ext>
            </a:extLst>
          </p:cNvPr>
          <p:cNvSpPr>
            <a:spLocks noGrp="1"/>
          </p:cNvSpPr>
          <p:nvPr>
            <p:ph type="dt" sz="half" idx="10"/>
          </p:nvPr>
        </p:nvSpPr>
        <p:spPr>
          <a:xfrm>
            <a:off x="838200" y="6356350"/>
            <a:ext cx="2743200" cy="365125"/>
          </a:xfrm>
          <a:prstGeom prst="rect">
            <a:avLst/>
          </a:prstGeom>
        </p:spPr>
        <p:txBody>
          <a:bodyPr/>
          <a:lstStyle/>
          <a:p>
            <a:fld id="{B2F7B0D7-9FDC-4866-BFB6-3DBC697FE89E}" type="datetime1">
              <a:rPr lang="en-IN" smtClean="0"/>
              <a:t>12-07-2022</a:t>
            </a:fld>
            <a:endParaRPr lang="en-IN"/>
          </a:p>
        </p:txBody>
      </p:sp>
      <p:sp>
        <p:nvSpPr>
          <p:cNvPr id="5" name="Footer Placeholder 4">
            <a:extLst>
              <a:ext uri="{FF2B5EF4-FFF2-40B4-BE49-F238E27FC236}">
                <a16:creationId xmlns:a16="http://schemas.microsoft.com/office/drawing/2014/main" id="{702E4ACE-6846-4B2F-A120-929C576D8897}"/>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9296B292-0BB6-471B-959F-0C98521CF8BF}"/>
              </a:ext>
            </a:extLst>
          </p:cNvPr>
          <p:cNvSpPr>
            <a:spLocks noGrp="1"/>
          </p:cNvSpPr>
          <p:nvPr>
            <p:ph type="sldNum" sz="quarter" idx="12"/>
          </p:nvPr>
        </p:nvSpPr>
        <p:spPr>
          <a:xfrm>
            <a:off x="8610600" y="6356350"/>
            <a:ext cx="2743200" cy="365125"/>
          </a:xfrm>
          <a:prstGeom prst="rect">
            <a:avLst/>
          </a:prstGeom>
        </p:spPr>
        <p:txBody>
          <a:bodyPr/>
          <a:lstStyle/>
          <a:p>
            <a:fld id="{9A79FE05-3DCB-42BC-A6C3-F2E93395B21C}" type="slidenum">
              <a:rPr lang="en-IN" smtClean="0"/>
              <a:t>‹#›</a:t>
            </a:fld>
            <a:endParaRPr lang="en-IN"/>
          </a:p>
        </p:txBody>
      </p:sp>
    </p:spTree>
    <p:extLst>
      <p:ext uri="{BB962C8B-B14F-4D97-AF65-F5344CB8AC3E}">
        <p14:creationId xmlns:p14="http://schemas.microsoft.com/office/powerpoint/2010/main" val="2560539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741A9-2164-4653-8880-C5C84E6D2ADC}"/>
              </a:ext>
            </a:extLst>
          </p:cNvPr>
          <p:cNvSpPr>
            <a:spLocks noGrp="1"/>
          </p:cNvSpPr>
          <p:nvPr>
            <p:ph type="title"/>
          </p:nvPr>
        </p:nvSpPr>
        <p:spPr>
          <a:gradFill>
            <a:gsLst>
              <a:gs pos="0">
                <a:srgbClr val="227176"/>
              </a:gs>
              <a:gs pos="52000">
                <a:srgbClr val="227176"/>
              </a:gs>
              <a:gs pos="78000">
                <a:srgbClr val="91B8BB"/>
              </a:gs>
              <a:gs pos="100000">
                <a:schemeClr val="bg1"/>
              </a:gs>
            </a:gsLst>
          </a:gradFill>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5E811C3-6717-46A2-B6FD-E56B524E23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BFB2483-C735-4547-A008-AEFF67A746A7}"/>
              </a:ext>
            </a:extLst>
          </p:cNvPr>
          <p:cNvSpPr>
            <a:spLocks noGrp="1"/>
          </p:cNvSpPr>
          <p:nvPr>
            <p:ph type="dt" sz="half" idx="10"/>
          </p:nvPr>
        </p:nvSpPr>
        <p:spPr>
          <a:xfrm>
            <a:off x="838200" y="6356350"/>
            <a:ext cx="2743200" cy="365125"/>
          </a:xfrm>
          <a:prstGeom prst="rect">
            <a:avLst/>
          </a:prstGeom>
        </p:spPr>
        <p:txBody>
          <a:bodyPr/>
          <a:lstStyle/>
          <a:p>
            <a:fld id="{81B3CE9A-75A2-49D4-9110-33CA1F063E72}" type="datetime1">
              <a:rPr lang="en-IN" smtClean="0"/>
              <a:t>12-07-2022</a:t>
            </a:fld>
            <a:endParaRPr lang="en-IN"/>
          </a:p>
        </p:txBody>
      </p:sp>
      <p:sp>
        <p:nvSpPr>
          <p:cNvPr id="5" name="Footer Placeholder 4">
            <a:extLst>
              <a:ext uri="{FF2B5EF4-FFF2-40B4-BE49-F238E27FC236}">
                <a16:creationId xmlns:a16="http://schemas.microsoft.com/office/drawing/2014/main" id="{0EC3CF22-50E8-4479-A9DB-EF2A49BAA539}"/>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3F8B929B-46BD-4F73-8DC5-2D866593DDC4}"/>
              </a:ext>
            </a:extLst>
          </p:cNvPr>
          <p:cNvSpPr>
            <a:spLocks noGrp="1"/>
          </p:cNvSpPr>
          <p:nvPr>
            <p:ph type="sldNum" sz="quarter" idx="12"/>
          </p:nvPr>
        </p:nvSpPr>
        <p:spPr>
          <a:xfrm>
            <a:off x="8610600" y="6356350"/>
            <a:ext cx="2743200" cy="365125"/>
          </a:xfrm>
          <a:prstGeom prst="rect">
            <a:avLst/>
          </a:prstGeom>
        </p:spPr>
        <p:txBody>
          <a:bodyPr/>
          <a:lstStyle/>
          <a:p>
            <a:fld id="{9A79FE05-3DCB-42BC-A6C3-F2E93395B21C}" type="slidenum">
              <a:rPr lang="en-IN" smtClean="0"/>
              <a:t>‹#›</a:t>
            </a:fld>
            <a:endParaRPr lang="en-IN"/>
          </a:p>
        </p:txBody>
      </p:sp>
    </p:spTree>
    <p:extLst>
      <p:ext uri="{BB962C8B-B14F-4D97-AF65-F5344CB8AC3E}">
        <p14:creationId xmlns:p14="http://schemas.microsoft.com/office/powerpoint/2010/main" val="301231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B65A-2ECB-4832-A0F4-3384CC7E26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F7CDED4-46A3-45D9-AFFF-411689A2F7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7C7778-E544-4E30-8F4C-26667B984600}"/>
              </a:ext>
            </a:extLst>
          </p:cNvPr>
          <p:cNvSpPr>
            <a:spLocks noGrp="1"/>
          </p:cNvSpPr>
          <p:nvPr>
            <p:ph type="dt" sz="half" idx="10"/>
          </p:nvPr>
        </p:nvSpPr>
        <p:spPr>
          <a:xfrm>
            <a:off x="838200" y="6356350"/>
            <a:ext cx="2743200" cy="365125"/>
          </a:xfrm>
          <a:prstGeom prst="rect">
            <a:avLst/>
          </a:prstGeom>
        </p:spPr>
        <p:txBody>
          <a:bodyPr/>
          <a:lstStyle/>
          <a:p>
            <a:fld id="{10587AFB-E0F2-45B7-91BB-109532F687FC}" type="datetime1">
              <a:rPr lang="en-IN" smtClean="0"/>
              <a:t>12-07-2022</a:t>
            </a:fld>
            <a:endParaRPr lang="en-IN"/>
          </a:p>
        </p:txBody>
      </p:sp>
      <p:sp>
        <p:nvSpPr>
          <p:cNvPr id="5" name="Footer Placeholder 4">
            <a:extLst>
              <a:ext uri="{FF2B5EF4-FFF2-40B4-BE49-F238E27FC236}">
                <a16:creationId xmlns:a16="http://schemas.microsoft.com/office/drawing/2014/main" id="{345EACE3-7A0E-4990-8E35-58015DD777CA}"/>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50EC1B8B-3D7C-4D2C-BAD6-5693C1C89092}"/>
              </a:ext>
            </a:extLst>
          </p:cNvPr>
          <p:cNvSpPr>
            <a:spLocks noGrp="1"/>
          </p:cNvSpPr>
          <p:nvPr>
            <p:ph type="sldNum" sz="quarter" idx="12"/>
          </p:nvPr>
        </p:nvSpPr>
        <p:spPr>
          <a:xfrm>
            <a:off x="8610600" y="6356350"/>
            <a:ext cx="2743200" cy="365125"/>
          </a:xfrm>
          <a:prstGeom prst="rect">
            <a:avLst/>
          </a:prstGeom>
        </p:spPr>
        <p:txBody>
          <a:bodyPr/>
          <a:lstStyle/>
          <a:p>
            <a:fld id="{9A79FE05-3DCB-42BC-A6C3-F2E93395B21C}" type="slidenum">
              <a:rPr lang="en-IN" smtClean="0"/>
              <a:t>‹#›</a:t>
            </a:fld>
            <a:endParaRPr lang="en-IN"/>
          </a:p>
        </p:txBody>
      </p:sp>
    </p:spTree>
    <p:extLst>
      <p:ext uri="{BB962C8B-B14F-4D97-AF65-F5344CB8AC3E}">
        <p14:creationId xmlns:p14="http://schemas.microsoft.com/office/powerpoint/2010/main" val="183535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B4DC7-1A36-4FD0-AEDC-E3EF73B1CD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E65D9F5-06FD-4D88-BCCD-660813053F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A9EACDA-D28A-49AC-8CAF-4622BDE0AB2F}"/>
              </a:ext>
            </a:extLst>
          </p:cNvPr>
          <p:cNvSpPr>
            <a:spLocks noGrp="1"/>
          </p:cNvSpPr>
          <p:nvPr>
            <p:ph type="dt" sz="half" idx="10"/>
          </p:nvPr>
        </p:nvSpPr>
        <p:spPr>
          <a:xfrm>
            <a:off x="838200" y="6356350"/>
            <a:ext cx="2743200" cy="365125"/>
          </a:xfrm>
          <a:prstGeom prst="rect">
            <a:avLst/>
          </a:prstGeom>
        </p:spPr>
        <p:txBody>
          <a:bodyPr/>
          <a:lstStyle/>
          <a:p>
            <a:fld id="{3E05A6AA-52A5-42B4-9D3A-09912B36D8A0}" type="datetime1">
              <a:rPr lang="en-IN" smtClean="0"/>
              <a:t>12-07-2022</a:t>
            </a:fld>
            <a:endParaRPr lang="en-IN"/>
          </a:p>
        </p:txBody>
      </p:sp>
      <p:sp>
        <p:nvSpPr>
          <p:cNvPr id="6" name="Footer Placeholder 5">
            <a:extLst>
              <a:ext uri="{FF2B5EF4-FFF2-40B4-BE49-F238E27FC236}">
                <a16:creationId xmlns:a16="http://schemas.microsoft.com/office/drawing/2014/main" id="{ED63F473-B762-4050-A4CB-0704C64C5C7A}"/>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2" name="Title 1">
            <a:extLst>
              <a:ext uri="{FF2B5EF4-FFF2-40B4-BE49-F238E27FC236}">
                <a16:creationId xmlns:a16="http://schemas.microsoft.com/office/drawing/2014/main" id="{9CC8C855-6823-4294-9F1A-195B2317E424}"/>
              </a:ext>
            </a:extLst>
          </p:cNvPr>
          <p:cNvSpPr>
            <a:spLocks noGrp="1"/>
          </p:cNvSpPr>
          <p:nvPr>
            <p:ph type="title"/>
          </p:nvPr>
        </p:nvSpPr>
        <p:spPr/>
        <p:txBody>
          <a:bodyPr/>
          <a:lstStyle/>
          <a:p>
            <a:r>
              <a:rPr lang="en-US"/>
              <a:t>Click to edit Master title style</a:t>
            </a:r>
            <a:endParaRPr lang="en-IN"/>
          </a:p>
        </p:txBody>
      </p:sp>
      <p:sp>
        <p:nvSpPr>
          <p:cNvPr id="7" name="Slide Number Placeholder 6">
            <a:extLst>
              <a:ext uri="{FF2B5EF4-FFF2-40B4-BE49-F238E27FC236}">
                <a16:creationId xmlns:a16="http://schemas.microsoft.com/office/drawing/2014/main" id="{BD7A2920-EDEA-438E-8376-C60D026908FC}"/>
              </a:ext>
            </a:extLst>
          </p:cNvPr>
          <p:cNvSpPr>
            <a:spLocks noGrp="1"/>
          </p:cNvSpPr>
          <p:nvPr>
            <p:ph type="sldNum" sz="quarter" idx="12"/>
          </p:nvPr>
        </p:nvSpPr>
        <p:spPr>
          <a:xfrm>
            <a:off x="8610600" y="6356350"/>
            <a:ext cx="2743200" cy="365125"/>
          </a:xfrm>
          <a:prstGeom prst="rect">
            <a:avLst/>
          </a:prstGeom>
        </p:spPr>
        <p:txBody>
          <a:bodyPr/>
          <a:lstStyle/>
          <a:p>
            <a:fld id="{9A79FE05-3DCB-42BC-A6C3-F2E93395B21C}" type="slidenum">
              <a:rPr lang="en-IN" smtClean="0"/>
              <a:t>‹#›</a:t>
            </a:fld>
            <a:endParaRPr lang="en-IN"/>
          </a:p>
        </p:txBody>
      </p:sp>
    </p:spTree>
    <p:extLst>
      <p:ext uri="{BB962C8B-B14F-4D97-AF65-F5344CB8AC3E}">
        <p14:creationId xmlns:p14="http://schemas.microsoft.com/office/powerpoint/2010/main" val="2670252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1D76-60C4-4E55-9C06-C93A0EAD908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9EC4416-F677-418B-B190-0A370C9C4E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19128C-A1A0-4D2F-AAA4-F546092254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A7CBA2A-82F2-4306-8C17-5B740726E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52F5AA-49C3-4644-8AFA-06F8657143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354886C-9071-482E-B7F3-6E8F316157AD}"/>
              </a:ext>
            </a:extLst>
          </p:cNvPr>
          <p:cNvSpPr>
            <a:spLocks noGrp="1"/>
          </p:cNvSpPr>
          <p:nvPr>
            <p:ph type="dt" sz="half" idx="10"/>
          </p:nvPr>
        </p:nvSpPr>
        <p:spPr>
          <a:xfrm>
            <a:off x="838200" y="6356350"/>
            <a:ext cx="2743200" cy="365125"/>
          </a:xfrm>
          <a:prstGeom prst="rect">
            <a:avLst/>
          </a:prstGeom>
        </p:spPr>
        <p:txBody>
          <a:bodyPr/>
          <a:lstStyle/>
          <a:p>
            <a:fld id="{605B5527-FB36-4721-BC2B-C36F0A709F26}" type="datetime1">
              <a:rPr lang="en-IN" smtClean="0"/>
              <a:t>12-07-2022</a:t>
            </a:fld>
            <a:endParaRPr lang="en-IN"/>
          </a:p>
        </p:txBody>
      </p:sp>
      <p:sp>
        <p:nvSpPr>
          <p:cNvPr id="8" name="Footer Placeholder 7">
            <a:extLst>
              <a:ext uri="{FF2B5EF4-FFF2-40B4-BE49-F238E27FC236}">
                <a16:creationId xmlns:a16="http://schemas.microsoft.com/office/drawing/2014/main" id="{BAD5DF7E-3B3F-4439-AFB3-FE625AF7CE92}"/>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9" name="Slide Number Placeholder 8">
            <a:extLst>
              <a:ext uri="{FF2B5EF4-FFF2-40B4-BE49-F238E27FC236}">
                <a16:creationId xmlns:a16="http://schemas.microsoft.com/office/drawing/2014/main" id="{CAB06244-E51B-406E-A3A0-D9F71B33A791}"/>
              </a:ext>
            </a:extLst>
          </p:cNvPr>
          <p:cNvSpPr>
            <a:spLocks noGrp="1"/>
          </p:cNvSpPr>
          <p:nvPr>
            <p:ph type="sldNum" sz="quarter" idx="12"/>
          </p:nvPr>
        </p:nvSpPr>
        <p:spPr>
          <a:xfrm>
            <a:off x="8610600" y="6356350"/>
            <a:ext cx="2743200" cy="365125"/>
          </a:xfrm>
          <a:prstGeom prst="rect">
            <a:avLst/>
          </a:prstGeom>
        </p:spPr>
        <p:txBody>
          <a:bodyPr/>
          <a:lstStyle/>
          <a:p>
            <a:fld id="{9A79FE05-3DCB-42BC-A6C3-F2E93395B21C}" type="slidenum">
              <a:rPr lang="en-IN" smtClean="0"/>
              <a:t>‹#›</a:t>
            </a:fld>
            <a:endParaRPr lang="en-IN"/>
          </a:p>
        </p:txBody>
      </p:sp>
    </p:spTree>
    <p:extLst>
      <p:ext uri="{BB962C8B-B14F-4D97-AF65-F5344CB8AC3E}">
        <p14:creationId xmlns:p14="http://schemas.microsoft.com/office/powerpoint/2010/main" val="2783035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A1A51-CDC7-4B5F-80F1-7E71B3D5E96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C3CBB00-9A3C-467A-9870-695AAC1B8A14}"/>
              </a:ext>
            </a:extLst>
          </p:cNvPr>
          <p:cNvSpPr>
            <a:spLocks noGrp="1"/>
          </p:cNvSpPr>
          <p:nvPr>
            <p:ph type="dt" sz="half" idx="10"/>
          </p:nvPr>
        </p:nvSpPr>
        <p:spPr>
          <a:xfrm>
            <a:off x="838200" y="6356350"/>
            <a:ext cx="2743200" cy="365125"/>
          </a:xfrm>
          <a:prstGeom prst="rect">
            <a:avLst/>
          </a:prstGeom>
        </p:spPr>
        <p:txBody>
          <a:bodyPr/>
          <a:lstStyle/>
          <a:p>
            <a:fld id="{1F7EB569-C8A1-491E-B749-AFF8F075CB27}" type="datetime1">
              <a:rPr lang="en-IN" smtClean="0"/>
              <a:t>12-07-2022</a:t>
            </a:fld>
            <a:endParaRPr lang="en-IN"/>
          </a:p>
        </p:txBody>
      </p:sp>
      <p:sp>
        <p:nvSpPr>
          <p:cNvPr id="4" name="Footer Placeholder 3">
            <a:extLst>
              <a:ext uri="{FF2B5EF4-FFF2-40B4-BE49-F238E27FC236}">
                <a16:creationId xmlns:a16="http://schemas.microsoft.com/office/drawing/2014/main" id="{C7D7EDB3-A27D-4F61-92B1-4040CEF8C876}"/>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5" name="Slide Number Placeholder 4">
            <a:extLst>
              <a:ext uri="{FF2B5EF4-FFF2-40B4-BE49-F238E27FC236}">
                <a16:creationId xmlns:a16="http://schemas.microsoft.com/office/drawing/2014/main" id="{655F91D5-DEDC-429B-A05C-2B3A33D00282}"/>
              </a:ext>
            </a:extLst>
          </p:cNvPr>
          <p:cNvSpPr>
            <a:spLocks noGrp="1"/>
          </p:cNvSpPr>
          <p:nvPr>
            <p:ph type="sldNum" sz="quarter" idx="12"/>
          </p:nvPr>
        </p:nvSpPr>
        <p:spPr>
          <a:xfrm>
            <a:off x="8610600" y="6356350"/>
            <a:ext cx="2743200" cy="365125"/>
          </a:xfrm>
          <a:prstGeom prst="rect">
            <a:avLst/>
          </a:prstGeom>
        </p:spPr>
        <p:txBody>
          <a:bodyPr/>
          <a:lstStyle/>
          <a:p>
            <a:fld id="{9A79FE05-3DCB-42BC-A6C3-F2E93395B21C}" type="slidenum">
              <a:rPr lang="en-IN" smtClean="0"/>
              <a:t>‹#›</a:t>
            </a:fld>
            <a:endParaRPr lang="en-IN"/>
          </a:p>
        </p:txBody>
      </p:sp>
    </p:spTree>
    <p:extLst>
      <p:ext uri="{BB962C8B-B14F-4D97-AF65-F5344CB8AC3E}">
        <p14:creationId xmlns:p14="http://schemas.microsoft.com/office/powerpoint/2010/main" val="400340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A1F069-88DA-424B-8D3D-3B47EE5F1C99}"/>
              </a:ext>
            </a:extLst>
          </p:cNvPr>
          <p:cNvSpPr>
            <a:spLocks noGrp="1"/>
          </p:cNvSpPr>
          <p:nvPr>
            <p:ph type="dt" sz="half" idx="10"/>
          </p:nvPr>
        </p:nvSpPr>
        <p:spPr>
          <a:xfrm>
            <a:off x="838200" y="6356350"/>
            <a:ext cx="2743200" cy="365125"/>
          </a:xfrm>
          <a:prstGeom prst="rect">
            <a:avLst/>
          </a:prstGeom>
        </p:spPr>
        <p:txBody>
          <a:bodyPr/>
          <a:lstStyle/>
          <a:p>
            <a:fld id="{11E4B834-5127-4EF6-82A2-8FD583391E21}" type="datetime1">
              <a:rPr lang="en-IN" smtClean="0"/>
              <a:t>12-07-2022</a:t>
            </a:fld>
            <a:endParaRPr lang="en-IN"/>
          </a:p>
        </p:txBody>
      </p:sp>
      <p:sp>
        <p:nvSpPr>
          <p:cNvPr id="3" name="Footer Placeholder 2">
            <a:extLst>
              <a:ext uri="{FF2B5EF4-FFF2-40B4-BE49-F238E27FC236}">
                <a16:creationId xmlns:a16="http://schemas.microsoft.com/office/drawing/2014/main" id="{3BE33FC9-61C3-4092-9551-FFC2FF912DC5}"/>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4" name="Slide Number Placeholder 3">
            <a:extLst>
              <a:ext uri="{FF2B5EF4-FFF2-40B4-BE49-F238E27FC236}">
                <a16:creationId xmlns:a16="http://schemas.microsoft.com/office/drawing/2014/main" id="{F80EB606-61AD-469A-BF8D-36C469600B24}"/>
              </a:ext>
            </a:extLst>
          </p:cNvPr>
          <p:cNvSpPr>
            <a:spLocks noGrp="1"/>
          </p:cNvSpPr>
          <p:nvPr>
            <p:ph type="sldNum" sz="quarter" idx="12"/>
          </p:nvPr>
        </p:nvSpPr>
        <p:spPr>
          <a:xfrm>
            <a:off x="8610600" y="6356350"/>
            <a:ext cx="2743200" cy="365125"/>
          </a:xfrm>
          <a:prstGeom prst="rect">
            <a:avLst/>
          </a:prstGeom>
        </p:spPr>
        <p:txBody>
          <a:bodyPr/>
          <a:lstStyle/>
          <a:p>
            <a:fld id="{9A79FE05-3DCB-42BC-A6C3-F2E93395B21C}" type="slidenum">
              <a:rPr lang="en-IN" smtClean="0"/>
              <a:t>‹#›</a:t>
            </a:fld>
            <a:endParaRPr lang="en-IN"/>
          </a:p>
        </p:txBody>
      </p:sp>
    </p:spTree>
    <p:extLst>
      <p:ext uri="{BB962C8B-B14F-4D97-AF65-F5344CB8AC3E}">
        <p14:creationId xmlns:p14="http://schemas.microsoft.com/office/powerpoint/2010/main" val="151431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5F05D-B038-44DB-B9F9-D0E506343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22B5E36-8714-488B-9A4F-8E220A2C72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8336F57-CD41-49BB-8F81-9F6C68988C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4DCAC1-931A-46A1-B8DD-4D7003F168F5}"/>
              </a:ext>
            </a:extLst>
          </p:cNvPr>
          <p:cNvSpPr>
            <a:spLocks noGrp="1"/>
          </p:cNvSpPr>
          <p:nvPr>
            <p:ph type="dt" sz="half" idx="10"/>
          </p:nvPr>
        </p:nvSpPr>
        <p:spPr>
          <a:xfrm>
            <a:off x="838200" y="6356350"/>
            <a:ext cx="2743200" cy="365125"/>
          </a:xfrm>
          <a:prstGeom prst="rect">
            <a:avLst/>
          </a:prstGeom>
        </p:spPr>
        <p:txBody>
          <a:bodyPr/>
          <a:lstStyle/>
          <a:p>
            <a:fld id="{08FC5453-C987-4357-8674-5CDBF28899AA}" type="datetime1">
              <a:rPr lang="en-IN" smtClean="0"/>
              <a:t>12-07-2022</a:t>
            </a:fld>
            <a:endParaRPr lang="en-IN"/>
          </a:p>
        </p:txBody>
      </p:sp>
      <p:sp>
        <p:nvSpPr>
          <p:cNvPr id="6" name="Footer Placeholder 5">
            <a:extLst>
              <a:ext uri="{FF2B5EF4-FFF2-40B4-BE49-F238E27FC236}">
                <a16:creationId xmlns:a16="http://schemas.microsoft.com/office/drawing/2014/main" id="{0E9D7C53-CF52-4F11-AC51-A919EA49C580}"/>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0936FDF7-D874-419A-82F9-459808C7B57A}"/>
              </a:ext>
            </a:extLst>
          </p:cNvPr>
          <p:cNvSpPr>
            <a:spLocks noGrp="1"/>
          </p:cNvSpPr>
          <p:nvPr>
            <p:ph type="sldNum" sz="quarter" idx="12"/>
          </p:nvPr>
        </p:nvSpPr>
        <p:spPr>
          <a:xfrm>
            <a:off x="8610600" y="6356350"/>
            <a:ext cx="2743200" cy="365125"/>
          </a:xfrm>
          <a:prstGeom prst="rect">
            <a:avLst/>
          </a:prstGeom>
        </p:spPr>
        <p:txBody>
          <a:bodyPr/>
          <a:lstStyle/>
          <a:p>
            <a:fld id="{9A79FE05-3DCB-42BC-A6C3-F2E93395B21C}" type="slidenum">
              <a:rPr lang="en-IN" smtClean="0"/>
              <a:t>‹#›</a:t>
            </a:fld>
            <a:endParaRPr lang="en-IN"/>
          </a:p>
        </p:txBody>
      </p:sp>
    </p:spTree>
    <p:extLst>
      <p:ext uri="{BB962C8B-B14F-4D97-AF65-F5344CB8AC3E}">
        <p14:creationId xmlns:p14="http://schemas.microsoft.com/office/powerpoint/2010/main" val="36865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3C80C-3156-4D38-81E5-77627F780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30F9AC-8912-4F7D-BBF4-E969BE354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620E3E4-A9EE-423C-9F11-7CCD466340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A2919B-DF90-4DB1-8BCE-2D437ED0AA40}"/>
              </a:ext>
            </a:extLst>
          </p:cNvPr>
          <p:cNvSpPr>
            <a:spLocks noGrp="1"/>
          </p:cNvSpPr>
          <p:nvPr>
            <p:ph type="dt" sz="half" idx="10"/>
          </p:nvPr>
        </p:nvSpPr>
        <p:spPr>
          <a:xfrm>
            <a:off x="838200" y="6356350"/>
            <a:ext cx="2743200" cy="365125"/>
          </a:xfrm>
          <a:prstGeom prst="rect">
            <a:avLst/>
          </a:prstGeom>
        </p:spPr>
        <p:txBody>
          <a:bodyPr/>
          <a:lstStyle/>
          <a:p>
            <a:fld id="{ECBA0AB3-7A98-4606-A76E-21CE2D5CB6C1}" type="datetime1">
              <a:rPr lang="en-IN" smtClean="0"/>
              <a:t>12-07-2022</a:t>
            </a:fld>
            <a:endParaRPr lang="en-IN"/>
          </a:p>
        </p:txBody>
      </p:sp>
      <p:sp>
        <p:nvSpPr>
          <p:cNvPr id="6" name="Footer Placeholder 5">
            <a:extLst>
              <a:ext uri="{FF2B5EF4-FFF2-40B4-BE49-F238E27FC236}">
                <a16:creationId xmlns:a16="http://schemas.microsoft.com/office/drawing/2014/main" id="{B71AEDAF-95E8-4783-B759-2CB535C0C6A7}"/>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2D72A983-26BE-4589-A7E7-09640726FA24}"/>
              </a:ext>
            </a:extLst>
          </p:cNvPr>
          <p:cNvSpPr>
            <a:spLocks noGrp="1"/>
          </p:cNvSpPr>
          <p:nvPr>
            <p:ph type="sldNum" sz="quarter" idx="12"/>
          </p:nvPr>
        </p:nvSpPr>
        <p:spPr>
          <a:xfrm>
            <a:off x="8610600" y="6356350"/>
            <a:ext cx="2743200" cy="365125"/>
          </a:xfrm>
          <a:prstGeom prst="rect">
            <a:avLst/>
          </a:prstGeom>
        </p:spPr>
        <p:txBody>
          <a:bodyPr/>
          <a:lstStyle/>
          <a:p>
            <a:fld id="{9A79FE05-3DCB-42BC-A6C3-F2E93395B21C}" type="slidenum">
              <a:rPr lang="en-IN" smtClean="0"/>
              <a:t>‹#›</a:t>
            </a:fld>
            <a:endParaRPr lang="en-IN"/>
          </a:p>
        </p:txBody>
      </p:sp>
    </p:spTree>
    <p:extLst>
      <p:ext uri="{BB962C8B-B14F-4D97-AF65-F5344CB8AC3E}">
        <p14:creationId xmlns:p14="http://schemas.microsoft.com/office/powerpoint/2010/main" val="631655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43D82E-4774-45E3-80BD-1FC6E4F6A57E}"/>
              </a:ext>
            </a:extLst>
          </p:cNvPr>
          <p:cNvSpPr>
            <a:spLocks noGrp="1"/>
          </p:cNvSpPr>
          <p:nvPr>
            <p:ph type="title"/>
          </p:nvPr>
        </p:nvSpPr>
        <p:spPr>
          <a:xfrm>
            <a:off x="155575" y="160841"/>
            <a:ext cx="8784144" cy="1407600"/>
          </a:xfrm>
          <a:prstGeom prst="rect">
            <a:avLst/>
          </a:prstGeom>
          <a:gradFill flip="none" rotWithShape="1">
            <a:gsLst>
              <a:gs pos="0">
                <a:srgbClr val="227176"/>
              </a:gs>
              <a:gs pos="52000">
                <a:srgbClr val="227176"/>
              </a:gs>
              <a:gs pos="75000">
                <a:srgbClr val="91B8BB"/>
              </a:gs>
              <a:gs pos="100000">
                <a:schemeClr val="bg1"/>
              </a:gs>
            </a:gsLst>
            <a:lin ang="0" scaled="1"/>
            <a:tileRect/>
          </a:gradFill>
        </p:spPr>
        <p:txBody>
          <a:bodyPr vert="horz" wrap="none" lIns="91440" tIns="45720" rIns="91440" bIns="45720" rtlCol="0" anchor="ctr">
            <a:noAutofit/>
          </a:bodyPr>
          <a:lstStyle/>
          <a:p>
            <a:endParaRPr lang="en-IN" dirty="0"/>
          </a:p>
        </p:txBody>
      </p:sp>
      <p:sp>
        <p:nvSpPr>
          <p:cNvPr id="3" name="Text Placeholder 2">
            <a:extLst>
              <a:ext uri="{FF2B5EF4-FFF2-40B4-BE49-F238E27FC236}">
                <a16:creationId xmlns:a16="http://schemas.microsoft.com/office/drawing/2014/main" id="{DDD3D722-983E-4434-9DC2-D0A594021538}"/>
              </a:ext>
            </a:extLst>
          </p:cNvPr>
          <p:cNvSpPr>
            <a:spLocks noGrp="1"/>
          </p:cNvSpPr>
          <p:nvPr>
            <p:ph type="body" idx="1"/>
          </p:nvPr>
        </p:nvSpPr>
        <p:spPr>
          <a:xfrm>
            <a:off x="155575" y="1689436"/>
            <a:ext cx="11880850" cy="5016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pic>
        <p:nvPicPr>
          <p:cNvPr id="14" name="Picture 13">
            <a:extLst>
              <a:ext uri="{FF2B5EF4-FFF2-40B4-BE49-F238E27FC236}">
                <a16:creationId xmlns:a16="http://schemas.microsoft.com/office/drawing/2014/main" id="{E8A6C47C-F38B-4100-A9F7-A41ABD4998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041385" y="0"/>
            <a:ext cx="851002" cy="853440"/>
          </a:xfrm>
          <a:prstGeom prst="ellipse">
            <a:avLst/>
          </a:prstGeom>
        </p:spPr>
      </p:pic>
      <p:pic>
        <p:nvPicPr>
          <p:cNvPr id="16" name="Picture 15">
            <a:extLst>
              <a:ext uri="{FF2B5EF4-FFF2-40B4-BE49-F238E27FC236}">
                <a16:creationId xmlns:a16="http://schemas.microsoft.com/office/drawing/2014/main" id="{FBE5789E-C65B-4A86-8ABF-C7D89B30530E}"/>
              </a:ext>
            </a:extLst>
          </p:cNvPr>
          <p:cNvPicPr>
            <a:picLocks noChangeAspect="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04433" y="102121"/>
            <a:ext cx="1762637" cy="751319"/>
          </a:xfrm>
          <a:prstGeom prst="rect">
            <a:avLst/>
          </a:prstGeom>
        </p:spPr>
      </p:pic>
    </p:spTree>
    <p:extLst>
      <p:ext uri="{BB962C8B-B14F-4D97-AF65-F5344CB8AC3E}">
        <p14:creationId xmlns:p14="http://schemas.microsoft.com/office/powerpoint/2010/main" val="2470716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6" userDrawn="1">
          <p15:clr>
            <a:srgbClr val="F26B43"/>
          </p15:clr>
        </p15:guide>
        <p15:guide id="2" pos="98" userDrawn="1">
          <p15:clr>
            <a:srgbClr val="F26B43"/>
          </p15:clr>
        </p15:guide>
        <p15:guide id="3" pos="7582" userDrawn="1">
          <p15:clr>
            <a:srgbClr val="F26B43"/>
          </p15:clr>
        </p15:guide>
        <p15:guide id="4"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963AB-D09B-4975-A1F5-7080EB63CC67}"/>
              </a:ext>
            </a:extLst>
          </p:cNvPr>
          <p:cNvSpPr>
            <a:spLocks noGrp="1"/>
          </p:cNvSpPr>
          <p:nvPr>
            <p:ph type="ctrTitle"/>
          </p:nvPr>
        </p:nvSpPr>
        <p:spPr>
          <a:xfrm>
            <a:off x="0" y="2188724"/>
            <a:ext cx="12191999" cy="1924354"/>
          </a:xfrm>
          <a:solidFill>
            <a:srgbClr val="227176"/>
          </a:solidFill>
        </p:spPr>
        <p:txBody>
          <a:bodyPr anchor="ctr"/>
          <a:lstStyle/>
          <a:p>
            <a:r>
              <a:rPr lang="en-IN" sz="3600" b="1" dirty="0"/>
              <a:t>MEGHA HEALTH INSURANCE SCHEME</a:t>
            </a:r>
            <a:br>
              <a:rPr lang="en-IN" sz="3600" b="1" dirty="0"/>
            </a:br>
            <a:r>
              <a:rPr lang="en-IN" sz="3600" b="1" dirty="0"/>
              <a:t>&amp;</a:t>
            </a:r>
            <a:br>
              <a:rPr lang="en-IN" sz="3600" b="1" dirty="0"/>
            </a:br>
            <a:r>
              <a:rPr lang="en-IN" sz="3600" b="1" dirty="0"/>
              <a:t>PRADHAN MANTRI JAN AROGYA YOJANA</a:t>
            </a:r>
          </a:p>
        </p:txBody>
      </p:sp>
      <p:sp>
        <p:nvSpPr>
          <p:cNvPr id="3" name="Subtitle 2">
            <a:extLst>
              <a:ext uri="{FF2B5EF4-FFF2-40B4-BE49-F238E27FC236}">
                <a16:creationId xmlns:a16="http://schemas.microsoft.com/office/drawing/2014/main" id="{7BE7909F-DD65-4B93-A87E-DA43EB2D37FC}"/>
              </a:ext>
            </a:extLst>
          </p:cNvPr>
          <p:cNvSpPr>
            <a:spLocks noGrp="1"/>
          </p:cNvSpPr>
          <p:nvPr>
            <p:ph type="subTitle" idx="1"/>
          </p:nvPr>
        </p:nvSpPr>
        <p:spPr>
          <a:xfrm>
            <a:off x="0" y="4205153"/>
            <a:ext cx="12192000" cy="775409"/>
          </a:xfrm>
          <a:solidFill>
            <a:srgbClr val="002060"/>
          </a:solidFill>
        </p:spPr>
        <p:txBody>
          <a:bodyPr anchor="ctr">
            <a:normAutofit/>
          </a:bodyPr>
          <a:lstStyle/>
          <a:p>
            <a:r>
              <a:rPr lang="en-US" sz="4400" b="1" dirty="0">
                <a:solidFill>
                  <a:schemeClr val="bg1"/>
                </a:solidFill>
              </a:rPr>
              <a:t>MHIS 5 – PMJAY Pre – Bid Meeting</a:t>
            </a:r>
            <a:endParaRPr lang="en-IN" sz="4400" b="1" dirty="0">
              <a:solidFill>
                <a:schemeClr val="bg1"/>
              </a:solidFill>
            </a:endParaRPr>
          </a:p>
        </p:txBody>
      </p:sp>
      <p:sp>
        <p:nvSpPr>
          <p:cNvPr id="4" name="TextBox 3">
            <a:extLst>
              <a:ext uri="{FF2B5EF4-FFF2-40B4-BE49-F238E27FC236}">
                <a16:creationId xmlns:a16="http://schemas.microsoft.com/office/drawing/2014/main" id="{13CF364F-A953-4640-8199-EDCE922EA962}"/>
              </a:ext>
            </a:extLst>
          </p:cNvPr>
          <p:cNvSpPr txBox="1"/>
          <p:nvPr/>
        </p:nvSpPr>
        <p:spPr>
          <a:xfrm>
            <a:off x="9883335" y="5072637"/>
            <a:ext cx="1539652" cy="369332"/>
          </a:xfrm>
          <a:prstGeom prst="rect">
            <a:avLst/>
          </a:prstGeom>
          <a:noFill/>
        </p:spPr>
        <p:txBody>
          <a:bodyPr wrap="none" rtlCol="0">
            <a:spAutoFit/>
          </a:bodyPr>
          <a:lstStyle/>
          <a:p>
            <a:r>
              <a:rPr lang="en-US" b="1" dirty="0"/>
              <a:t>12</a:t>
            </a:r>
            <a:r>
              <a:rPr lang="en-US" b="1" baseline="30000" dirty="0"/>
              <a:t>th</a:t>
            </a:r>
            <a:r>
              <a:rPr lang="en-US" b="1" dirty="0"/>
              <a:t> July, 2022</a:t>
            </a:r>
          </a:p>
        </p:txBody>
      </p:sp>
    </p:spTree>
    <p:extLst>
      <p:ext uri="{BB962C8B-B14F-4D97-AF65-F5344CB8AC3E}">
        <p14:creationId xmlns:p14="http://schemas.microsoft.com/office/powerpoint/2010/main" val="87405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B745705A-B991-417E-B391-7E0FA145957B}"/>
              </a:ext>
            </a:extLst>
          </p:cNvPr>
          <p:cNvSpPr txBox="1">
            <a:spLocks/>
          </p:cNvSpPr>
          <p:nvPr/>
        </p:nvSpPr>
        <p:spPr>
          <a:xfrm>
            <a:off x="3072809" y="3729431"/>
            <a:ext cx="6251944" cy="448721"/>
          </a:xfrm>
          <a:prstGeom prst="rect">
            <a:avLst/>
          </a:prstGeom>
          <a:ln w="19050">
            <a:solidFill>
              <a:srgbClr val="227176"/>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0"/>
              </a:spcBef>
              <a:buNone/>
              <a:tabLst>
                <a:tab pos="5760720" algn="l"/>
              </a:tabLst>
            </a:pPr>
            <a:r>
              <a:rPr lang="en-IN" sz="1200" dirty="0">
                <a:latin typeface="Calibri" panose="020F0502020204030204" pitchFamily="34" charset="0"/>
              </a:rPr>
              <a:t>Report on Help Desk, Toll Free and Beneficiary Outbound Call from January,2019 to 30</a:t>
            </a:r>
            <a:r>
              <a:rPr lang="en-IN" sz="1200" baseline="30000" dirty="0">
                <a:latin typeface="Calibri" panose="020F0502020204030204" pitchFamily="34" charset="0"/>
              </a:rPr>
              <a:t>th</a:t>
            </a:r>
            <a:r>
              <a:rPr lang="en-IN" sz="1200" dirty="0">
                <a:latin typeface="Calibri" panose="020F0502020204030204" pitchFamily="34" charset="0"/>
              </a:rPr>
              <a:t> June 2022</a:t>
            </a:r>
          </a:p>
        </p:txBody>
      </p:sp>
      <p:sp>
        <p:nvSpPr>
          <p:cNvPr id="23" name="Rectangle 22">
            <a:extLst>
              <a:ext uri="{FF2B5EF4-FFF2-40B4-BE49-F238E27FC236}">
                <a16:creationId xmlns:a16="http://schemas.microsoft.com/office/drawing/2014/main" id="{5C129ECA-1721-4AF2-8060-5590F40B85F3}"/>
              </a:ext>
            </a:extLst>
          </p:cNvPr>
          <p:cNvSpPr/>
          <p:nvPr/>
        </p:nvSpPr>
        <p:spPr>
          <a:xfrm>
            <a:off x="3265635" y="4264073"/>
            <a:ext cx="5927280" cy="1186523"/>
          </a:xfrm>
          <a:prstGeom prst="rect">
            <a:avLst/>
          </a:prstGeom>
          <a:solidFill>
            <a:schemeClr val="tx2">
              <a:lumMod val="20000"/>
              <a:lumOff val="80000"/>
            </a:schemeClr>
          </a:solidFill>
          <a:ln w="19050">
            <a:solidFill>
              <a:srgbClr val="227176"/>
            </a:solidFill>
          </a:ln>
        </p:spPr>
        <p:style>
          <a:lnRef idx="2">
            <a:schemeClr val="accent1">
              <a:shade val="50000"/>
            </a:schemeClr>
          </a:lnRef>
          <a:fillRef idx="1">
            <a:schemeClr val="accent1"/>
          </a:fillRef>
          <a:effectRef idx="0">
            <a:schemeClr val="accent1"/>
          </a:effectRef>
          <a:fontRef idx="minor">
            <a:schemeClr val="lt1"/>
          </a:fontRef>
        </p:style>
        <p:txBody>
          <a:bodyPr lIns="864000" rtlCol="0" anchor="ctr"/>
          <a:lstStyle/>
          <a:p>
            <a:pPr marL="228600" marR="0" lvl="0" indent="-228600" algn="just">
              <a:lnSpc>
                <a:spcPct val="115000"/>
              </a:lnSpc>
              <a:spcAft>
                <a:spcPts val="1000"/>
              </a:spcAft>
              <a:buFont typeface="Arial" panose="020B0604020202020204" pitchFamily="34" charset="0"/>
              <a:buChar char="•"/>
            </a:pPr>
            <a:r>
              <a:rPr lang="en-IN" sz="1600" b="1" dirty="0">
                <a:solidFill>
                  <a:schemeClr val="tx1"/>
                </a:solidFill>
                <a:latin typeface="Calibri" panose="020F0502020204030204" pitchFamily="34" charset="0"/>
              </a:rPr>
              <a:t>Total Help desk calls: 2011</a:t>
            </a:r>
          </a:p>
          <a:p>
            <a:pPr marL="228600" indent="-228600" algn="just">
              <a:lnSpc>
                <a:spcPct val="115000"/>
              </a:lnSpc>
              <a:spcAft>
                <a:spcPts val="1000"/>
              </a:spcAft>
              <a:buFont typeface="Arial" panose="020B0604020202020204" pitchFamily="34" charset="0"/>
              <a:buChar char="•"/>
            </a:pPr>
            <a:r>
              <a:rPr lang="en-IN" sz="1600" b="1" dirty="0">
                <a:solidFill>
                  <a:schemeClr val="tx1"/>
                </a:solidFill>
                <a:latin typeface="Calibri" panose="020F0502020204030204" pitchFamily="34" charset="0"/>
              </a:rPr>
              <a:t>Total Toll Free calls: </a:t>
            </a:r>
            <a:r>
              <a:rPr lang="en-IN" sz="1600" b="1" dirty="0">
                <a:solidFill>
                  <a:schemeClr val="tx1"/>
                </a:solidFill>
              </a:rPr>
              <a:t> 1921</a:t>
            </a:r>
            <a:endParaRPr lang="en-IN" sz="1600" b="1" dirty="0">
              <a:solidFill>
                <a:schemeClr val="tx1"/>
              </a:solidFill>
              <a:latin typeface="Calibri" panose="020F0502020204030204" pitchFamily="34" charset="0"/>
            </a:endParaRPr>
          </a:p>
          <a:p>
            <a:pPr marL="228600" indent="-228600" algn="just">
              <a:lnSpc>
                <a:spcPct val="115000"/>
              </a:lnSpc>
              <a:spcAft>
                <a:spcPts val="1000"/>
              </a:spcAft>
              <a:buFont typeface="Arial" panose="020B0604020202020204" pitchFamily="34" charset="0"/>
              <a:buChar char="•"/>
            </a:pPr>
            <a:r>
              <a:rPr lang="en-IN" sz="1600" b="1" dirty="0">
                <a:solidFill>
                  <a:schemeClr val="tx1"/>
                </a:solidFill>
                <a:latin typeface="Calibri" panose="020F0502020204030204" pitchFamily="34" charset="0"/>
              </a:rPr>
              <a:t>Beneficiary Outbound Calls: 13310 </a:t>
            </a:r>
            <a:endParaRPr lang="en-IN" sz="1600" dirty="0">
              <a:solidFill>
                <a:schemeClr val="tx1"/>
              </a:solidFill>
              <a:latin typeface="Calibri" panose="020F0502020204030204" pitchFamily="34" charset="0"/>
            </a:endParaRPr>
          </a:p>
        </p:txBody>
      </p:sp>
      <p:pic>
        <p:nvPicPr>
          <p:cNvPr id="24" name="Picture 23">
            <a:extLst>
              <a:ext uri="{FF2B5EF4-FFF2-40B4-BE49-F238E27FC236}">
                <a16:creationId xmlns:a16="http://schemas.microsoft.com/office/drawing/2014/main" id="{2A792EE5-71C6-4BAF-8BC7-35FCDAC683A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97631" y="4514434"/>
            <a:ext cx="685800" cy="685800"/>
          </a:xfrm>
          <a:prstGeom prst="rect">
            <a:avLst/>
          </a:prstGeom>
        </p:spPr>
      </p:pic>
      <p:graphicFrame>
        <p:nvGraphicFramePr>
          <p:cNvPr id="25" name="Table 24">
            <a:extLst>
              <a:ext uri="{FF2B5EF4-FFF2-40B4-BE49-F238E27FC236}">
                <a16:creationId xmlns:a16="http://schemas.microsoft.com/office/drawing/2014/main" id="{542E29A9-2278-45BB-B4C1-A755C4B398CF}"/>
              </a:ext>
            </a:extLst>
          </p:cNvPr>
          <p:cNvGraphicFramePr>
            <a:graphicFrameLocks noGrp="1"/>
          </p:cNvGraphicFramePr>
          <p:nvPr/>
        </p:nvGraphicFramePr>
        <p:xfrm>
          <a:off x="155576" y="1809652"/>
          <a:ext cx="5940424" cy="1318918"/>
        </p:xfrm>
        <a:graphic>
          <a:graphicData uri="http://schemas.openxmlformats.org/drawingml/2006/table">
            <a:tbl>
              <a:tblPr firstRow="1" firstCol="1" bandRow="1">
                <a:tableStyleId>{5C22544A-7EE6-4342-B048-85BDC9FD1C3A}</a:tableStyleId>
              </a:tblPr>
              <a:tblGrid>
                <a:gridCol w="593874">
                  <a:extLst>
                    <a:ext uri="{9D8B030D-6E8A-4147-A177-3AD203B41FA5}">
                      <a16:colId xmlns:a16="http://schemas.microsoft.com/office/drawing/2014/main" val="3275560802"/>
                    </a:ext>
                  </a:extLst>
                </a:gridCol>
                <a:gridCol w="4059219">
                  <a:extLst>
                    <a:ext uri="{9D8B030D-6E8A-4147-A177-3AD203B41FA5}">
                      <a16:colId xmlns:a16="http://schemas.microsoft.com/office/drawing/2014/main" val="2157392393"/>
                    </a:ext>
                  </a:extLst>
                </a:gridCol>
                <a:gridCol w="1287331">
                  <a:extLst>
                    <a:ext uri="{9D8B030D-6E8A-4147-A177-3AD203B41FA5}">
                      <a16:colId xmlns:a16="http://schemas.microsoft.com/office/drawing/2014/main" val="3795454755"/>
                    </a:ext>
                  </a:extLst>
                </a:gridCol>
              </a:tblGrid>
              <a:tr h="565651">
                <a:tc gridSpan="3">
                  <a:txBody>
                    <a:bodyPr/>
                    <a:lstStyle/>
                    <a:p>
                      <a:pPr marL="0" marR="0" algn="ctr">
                        <a:lnSpc>
                          <a:spcPct val="115000"/>
                        </a:lnSpc>
                        <a:spcBef>
                          <a:spcPts val="0"/>
                        </a:spcBef>
                        <a:spcAft>
                          <a:spcPts val="0"/>
                        </a:spcAft>
                      </a:pPr>
                      <a:r>
                        <a:rPr lang="en-IN" sz="1600" dirty="0">
                          <a:solidFill>
                            <a:schemeClr val="tx1"/>
                          </a:solidFill>
                          <a:effectLst/>
                        </a:rPr>
                        <a:t>Total Number of SGRC and DGRC meeting conducted from January 2019 to 30</a:t>
                      </a:r>
                      <a:r>
                        <a:rPr lang="en-IN" sz="1600" baseline="30000" dirty="0">
                          <a:solidFill>
                            <a:schemeClr val="tx1"/>
                          </a:solidFill>
                          <a:effectLst/>
                        </a:rPr>
                        <a:t>th</a:t>
                      </a:r>
                      <a:r>
                        <a:rPr lang="en-IN" sz="1600" dirty="0">
                          <a:solidFill>
                            <a:schemeClr val="tx1"/>
                          </a:solidFill>
                          <a:effectLst/>
                        </a:rPr>
                        <a:t> June ,2022</a:t>
                      </a:r>
                      <a:endParaRPr lang="en-IN" sz="16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rgbClr val="DAE3F3"/>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476419874"/>
                  </a:ext>
                </a:extLst>
              </a:tr>
              <a:tr h="393287">
                <a:tc>
                  <a:txBody>
                    <a:bodyPr/>
                    <a:lstStyle/>
                    <a:p>
                      <a:pPr marL="0" marR="0" algn="ctr">
                        <a:lnSpc>
                          <a:spcPct val="115000"/>
                        </a:lnSpc>
                        <a:spcBef>
                          <a:spcPts val="0"/>
                        </a:spcBef>
                        <a:spcAft>
                          <a:spcPts val="0"/>
                        </a:spcAft>
                      </a:pPr>
                      <a:r>
                        <a:rPr lang="en-IN" sz="1600" b="0" dirty="0">
                          <a:solidFill>
                            <a:schemeClr val="tx1"/>
                          </a:solidFill>
                          <a:effectLst/>
                        </a:rPr>
                        <a:t>1</a:t>
                      </a:r>
                      <a:endParaRPr lang="en-IN" sz="16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rgbClr val="DAE3F3"/>
                    </a:solidFill>
                  </a:tcPr>
                </a:tc>
                <a:tc>
                  <a:txBody>
                    <a:bodyPr/>
                    <a:lstStyle/>
                    <a:p>
                      <a:pPr marL="0" marR="0" algn="ctr">
                        <a:lnSpc>
                          <a:spcPct val="115000"/>
                        </a:lnSpc>
                        <a:spcBef>
                          <a:spcPts val="0"/>
                        </a:spcBef>
                        <a:spcAft>
                          <a:spcPts val="0"/>
                        </a:spcAft>
                      </a:pPr>
                      <a:r>
                        <a:rPr lang="en-IN" sz="1600" dirty="0">
                          <a:solidFill>
                            <a:schemeClr val="tx1"/>
                          </a:solidFill>
                          <a:effectLst/>
                        </a:rPr>
                        <a:t>State Grievance Redressal Committees </a:t>
                      </a:r>
                      <a:endParaRPr lang="en-IN" sz="16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rgbClr val="DAE3F3"/>
                    </a:solidFill>
                  </a:tcPr>
                </a:tc>
                <a:tc>
                  <a:txBody>
                    <a:bodyPr/>
                    <a:lstStyle/>
                    <a:p>
                      <a:pPr marL="0" marR="0" algn="ctr">
                        <a:lnSpc>
                          <a:spcPct val="115000"/>
                        </a:lnSpc>
                        <a:spcBef>
                          <a:spcPts val="0"/>
                        </a:spcBef>
                        <a:spcAft>
                          <a:spcPts val="0"/>
                        </a:spcAft>
                      </a:pPr>
                      <a:r>
                        <a:rPr lang="en-US" sz="16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rPr>
                        <a:t>8</a:t>
                      </a:r>
                      <a:endParaRPr lang="en-IN" sz="16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rgbClr val="DAE3F3"/>
                    </a:solidFill>
                  </a:tcPr>
                </a:tc>
                <a:extLst>
                  <a:ext uri="{0D108BD9-81ED-4DB2-BD59-A6C34878D82A}">
                    <a16:rowId xmlns:a16="http://schemas.microsoft.com/office/drawing/2014/main" val="3011312949"/>
                  </a:ext>
                </a:extLst>
              </a:tr>
              <a:tr h="359980">
                <a:tc>
                  <a:txBody>
                    <a:bodyPr/>
                    <a:lstStyle/>
                    <a:p>
                      <a:pPr marL="0" marR="0" algn="ctr">
                        <a:lnSpc>
                          <a:spcPct val="115000"/>
                        </a:lnSpc>
                        <a:spcBef>
                          <a:spcPts val="0"/>
                        </a:spcBef>
                        <a:spcAft>
                          <a:spcPts val="0"/>
                        </a:spcAft>
                      </a:pPr>
                      <a:r>
                        <a:rPr lang="en-IN" sz="1600" b="0" dirty="0">
                          <a:solidFill>
                            <a:schemeClr val="tx1"/>
                          </a:solidFill>
                          <a:effectLst/>
                        </a:rPr>
                        <a:t>2</a:t>
                      </a:r>
                      <a:endParaRPr lang="en-IN" sz="16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rgbClr val="DAE3F3"/>
                    </a:solidFill>
                  </a:tcPr>
                </a:tc>
                <a:tc>
                  <a:txBody>
                    <a:bodyPr/>
                    <a:lstStyle/>
                    <a:p>
                      <a:pPr marL="0" marR="0" algn="ctr">
                        <a:lnSpc>
                          <a:spcPct val="115000"/>
                        </a:lnSpc>
                        <a:spcBef>
                          <a:spcPts val="0"/>
                        </a:spcBef>
                        <a:spcAft>
                          <a:spcPts val="0"/>
                        </a:spcAft>
                      </a:pPr>
                      <a:r>
                        <a:rPr lang="en-IN" sz="1600" dirty="0">
                          <a:solidFill>
                            <a:schemeClr val="tx1"/>
                          </a:solidFill>
                          <a:effectLst/>
                        </a:rPr>
                        <a:t>District Grievance Redressal Committee</a:t>
                      </a:r>
                      <a:endParaRPr lang="en-IN" sz="16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rgbClr val="DAE3F3"/>
                    </a:solidFill>
                  </a:tcPr>
                </a:tc>
                <a:tc>
                  <a:txBody>
                    <a:bodyPr/>
                    <a:lstStyle/>
                    <a:p>
                      <a:pPr marL="0" marR="0" algn="ctr">
                        <a:lnSpc>
                          <a:spcPct val="115000"/>
                        </a:lnSpc>
                        <a:spcBef>
                          <a:spcPts val="0"/>
                        </a:spcBef>
                        <a:spcAft>
                          <a:spcPts val="0"/>
                        </a:spcAft>
                      </a:pPr>
                      <a:r>
                        <a:rPr lang="en-US" sz="16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rPr>
                        <a:t>67</a:t>
                      </a:r>
                      <a:endParaRPr lang="en-IN" sz="16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rgbClr val="DAE3F3"/>
                    </a:solidFill>
                  </a:tcPr>
                </a:tc>
                <a:extLst>
                  <a:ext uri="{0D108BD9-81ED-4DB2-BD59-A6C34878D82A}">
                    <a16:rowId xmlns:a16="http://schemas.microsoft.com/office/drawing/2014/main" val="1641452715"/>
                  </a:ext>
                </a:extLst>
              </a:tr>
            </a:tbl>
          </a:graphicData>
        </a:graphic>
      </p:graphicFrame>
      <p:sp>
        <p:nvSpPr>
          <p:cNvPr id="26" name="Content Placeholder 2">
            <a:extLst>
              <a:ext uri="{FF2B5EF4-FFF2-40B4-BE49-F238E27FC236}">
                <a16:creationId xmlns:a16="http://schemas.microsoft.com/office/drawing/2014/main" id="{EDC67D39-6C5A-409A-A2B8-9BAA7D7BC279}"/>
              </a:ext>
            </a:extLst>
          </p:cNvPr>
          <p:cNvSpPr txBox="1">
            <a:spLocks/>
          </p:cNvSpPr>
          <p:nvPr/>
        </p:nvSpPr>
        <p:spPr>
          <a:xfrm>
            <a:off x="155576" y="1233488"/>
            <a:ext cx="5940424" cy="374404"/>
          </a:xfrm>
          <a:prstGeom prst="rect">
            <a:avLst/>
          </a:prstGeom>
          <a:ln w="19050">
            <a:solidFill>
              <a:srgbClr val="227176"/>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a:lnSpc>
                <a:spcPct val="115000"/>
              </a:lnSpc>
              <a:spcBef>
                <a:spcPts val="0"/>
              </a:spcBef>
              <a:spcAft>
                <a:spcPts val="0"/>
              </a:spcAft>
              <a:buNone/>
              <a:tabLst>
                <a:tab pos="5760720" algn="l"/>
              </a:tabLst>
            </a:pPr>
            <a:r>
              <a:rPr lang="en-IN" sz="1600" dirty="0">
                <a:latin typeface="Calibri" panose="020F0502020204030204" pitchFamily="34" charset="0"/>
              </a:rPr>
              <a:t>Grievance Redressal Committees</a:t>
            </a:r>
          </a:p>
        </p:txBody>
      </p:sp>
      <p:sp>
        <p:nvSpPr>
          <p:cNvPr id="27" name="Content Placeholder 2">
            <a:extLst>
              <a:ext uri="{FF2B5EF4-FFF2-40B4-BE49-F238E27FC236}">
                <a16:creationId xmlns:a16="http://schemas.microsoft.com/office/drawing/2014/main" id="{D40B101B-E47F-4F23-B8BE-A212A5035D3C}"/>
              </a:ext>
            </a:extLst>
          </p:cNvPr>
          <p:cNvSpPr txBox="1">
            <a:spLocks/>
          </p:cNvSpPr>
          <p:nvPr/>
        </p:nvSpPr>
        <p:spPr>
          <a:xfrm>
            <a:off x="6357769" y="1233489"/>
            <a:ext cx="5281589" cy="374403"/>
          </a:xfrm>
          <a:prstGeom prst="rect">
            <a:avLst/>
          </a:prstGeom>
          <a:noFill/>
          <a:ln w="19050">
            <a:solidFill>
              <a:srgbClr val="227176"/>
            </a:solidFill>
          </a:ln>
        </p:spPr>
        <p:txBody>
          <a:bodyPr anchor="ct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a:effectLst/>
                <a:latin typeface="Calibri" panose="020F0502020204030204" pitchFamily="34" charset="0"/>
                <a:ea typeface="Calibri" panose="020F0502020204030204" pitchFamily="34" charset="0"/>
                <a:cs typeface="Arial" panose="020B0604020202020204" pitchFamily="34" charset="0"/>
              </a:rPr>
              <a:t>Registered Grievances from Jan 2019 to </a:t>
            </a:r>
            <a:r>
              <a:rPr lang="en-US" sz="4800" dirty="0">
                <a:latin typeface="Calibri" panose="020F0502020204030204" pitchFamily="34" charset="0"/>
                <a:ea typeface="Calibri" panose="020F0502020204030204" pitchFamily="34" charset="0"/>
                <a:cs typeface="Arial" panose="020B0604020202020204" pitchFamily="34" charset="0"/>
              </a:rPr>
              <a:t>30</a:t>
            </a:r>
            <a:r>
              <a:rPr lang="en-US" sz="4800" baseline="30000" dirty="0">
                <a:latin typeface="Calibri" panose="020F0502020204030204" pitchFamily="34" charset="0"/>
                <a:ea typeface="Calibri" panose="020F0502020204030204" pitchFamily="34" charset="0"/>
                <a:cs typeface="Arial" panose="020B0604020202020204" pitchFamily="34" charset="0"/>
              </a:rPr>
              <a:t>th</a:t>
            </a:r>
            <a:r>
              <a:rPr lang="en-US" sz="4800" dirty="0">
                <a:latin typeface="Calibri" panose="020F0502020204030204" pitchFamily="34" charset="0"/>
                <a:ea typeface="Calibri" panose="020F0502020204030204" pitchFamily="34" charset="0"/>
                <a:cs typeface="Arial" panose="020B0604020202020204" pitchFamily="34" charset="0"/>
              </a:rPr>
              <a:t> June,2022</a:t>
            </a:r>
            <a:endParaRPr lang="en-GB" sz="4800" dirty="0"/>
          </a:p>
        </p:txBody>
      </p:sp>
      <p:graphicFrame>
        <p:nvGraphicFramePr>
          <p:cNvPr id="28" name="Table 27">
            <a:extLst>
              <a:ext uri="{FF2B5EF4-FFF2-40B4-BE49-F238E27FC236}">
                <a16:creationId xmlns:a16="http://schemas.microsoft.com/office/drawing/2014/main" id="{BF18EFA3-F0D1-4264-A7C4-E4E7D448486E}"/>
              </a:ext>
            </a:extLst>
          </p:cNvPr>
          <p:cNvGraphicFramePr>
            <a:graphicFrameLocks noGrp="1"/>
          </p:cNvGraphicFramePr>
          <p:nvPr/>
        </p:nvGraphicFramePr>
        <p:xfrm>
          <a:off x="6357766" y="1809652"/>
          <a:ext cx="5281588" cy="1318918"/>
        </p:xfrm>
        <a:graphic>
          <a:graphicData uri="http://schemas.openxmlformats.org/drawingml/2006/table">
            <a:tbl>
              <a:tblPr firstRow="1" firstCol="1" bandRow="1">
                <a:tableStyleId>{BDBED569-4797-4DF1-A0F4-6AAB3CD982D8}</a:tableStyleId>
              </a:tblPr>
              <a:tblGrid>
                <a:gridCol w="1356412">
                  <a:extLst>
                    <a:ext uri="{9D8B030D-6E8A-4147-A177-3AD203B41FA5}">
                      <a16:colId xmlns:a16="http://schemas.microsoft.com/office/drawing/2014/main" val="436893391"/>
                    </a:ext>
                  </a:extLst>
                </a:gridCol>
                <a:gridCol w="1609944">
                  <a:extLst>
                    <a:ext uri="{9D8B030D-6E8A-4147-A177-3AD203B41FA5}">
                      <a16:colId xmlns:a16="http://schemas.microsoft.com/office/drawing/2014/main" val="1815025057"/>
                    </a:ext>
                  </a:extLst>
                </a:gridCol>
                <a:gridCol w="1026815">
                  <a:extLst>
                    <a:ext uri="{9D8B030D-6E8A-4147-A177-3AD203B41FA5}">
                      <a16:colId xmlns:a16="http://schemas.microsoft.com/office/drawing/2014/main" val="3916751841"/>
                    </a:ext>
                  </a:extLst>
                </a:gridCol>
                <a:gridCol w="1288417">
                  <a:extLst>
                    <a:ext uri="{9D8B030D-6E8A-4147-A177-3AD203B41FA5}">
                      <a16:colId xmlns:a16="http://schemas.microsoft.com/office/drawing/2014/main" val="3780994891"/>
                    </a:ext>
                  </a:extLst>
                </a:gridCol>
              </a:tblGrid>
              <a:tr h="543520">
                <a:tc>
                  <a:txBody>
                    <a:bodyPr/>
                    <a:lstStyle/>
                    <a:p>
                      <a:pPr algn="ctr">
                        <a:lnSpc>
                          <a:spcPct val="115000"/>
                        </a:lnSpc>
                        <a:spcAft>
                          <a:spcPts val="1000"/>
                        </a:spcAft>
                      </a:pPr>
                      <a:r>
                        <a:rPr lang="en-US" sz="1600" b="1" dirty="0">
                          <a:effectLst/>
                        </a:rPr>
                        <a:t>Portal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en-US" sz="1600" b="1" dirty="0">
                          <a:effectLst/>
                        </a:rPr>
                        <a:t>Total No. Registered</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en-US" sz="1600" b="1" dirty="0">
                          <a:effectLst/>
                          <a:latin typeface="+mn-lt"/>
                          <a:ea typeface="+mn-ea"/>
                          <a:cs typeface="+mn-cs"/>
                        </a:rPr>
                        <a:t>In</a:t>
                      </a:r>
                      <a:r>
                        <a:rPr lang="en-US" sz="1600" b="1" baseline="0" dirty="0">
                          <a:effectLst/>
                          <a:latin typeface="+mn-lt"/>
                          <a:ea typeface="+mn-ea"/>
                          <a:cs typeface="+mn-cs"/>
                        </a:rPr>
                        <a:t> process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en-US" sz="1600" b="1" dirty="0">
                          <a:effectLst/>
                        </a:rPr>
                        <a:t>Closed/Discarded</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61131219"/>
                  </a:ext>
                </a:extLst>
              </a:tr>
              <a:tr h="377303">
                <a:tc>
                  <a:txBody>
                    <a:bodyPr/>
                    <a:lstStyle/>
                    <a:p>
                      <a:pPr algn="ctr">
                        <a:lnSpc>
                          <a:spcPct val="115000"/>
                        </a:lnSpc>
                        <a:spcAft>
                          <a:spcPts val="1000"/>
                        </a:spcAft>
                      </a:pPr>
                      <a:r>
                        <a:rPr lang="en-US" sz="1600" b="0" dirty="0">
                          <a:effectLst/>
                        </a:rPr>
                        <a:t>CGRMS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287</a:t>
                      </a:r>
                    </a:p>
                  </a:txBody>
                  <a:tcPr marL="68580" marR="68580" marT="0"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279</a:t>
                      </a:r>
                    </a:p>
                  </a:txBody>
                  <a:tcPr marL="68580" marR="68580" marT="0"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85539531"/>
                  </a:ext>
                </a:extLst>
              </a:tr>
              <a:tr h="397293">
                <a:tc>
                  <a:txBody>
                    <a:bodyPr/>
                    <a:lstStyle/>
                    <a:p>
                      <a:pPr algn="ctr">
                        <a:lnSpc>
                          <a:spcPct val="115000"/>
                        </a:lnSpc>
                        <a:spcAft>
                          <a:spcPts val="1000"/>
                        </a:spcAft>
                      </a:pPr>
                      <a:r>
                        <a:rPr lang="en-US" sz="1600" b="0" dirty="0">
                          <a:effectLst/>
                        </a:rPr>
                        <a:t>mhis.org.in</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48</a:t>
                      </a:r>
                    </a:p>
                  </a:txBody>
                  <a:tcPr marL="68580" marR="68580" marT="0"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10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47</a:t>
                      </a:r>
                    </a:p>
                  </a:txBody>
                  <a:tcPr marL="68580" marR="68580" marT="0"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10858535"/>
                  </a:ext>
                </a:extLst>
              </a:tr>
            </a:tbl>
          </a:graphicData>
        </a:graphic>
      </p:graphicFrame>
      <p:sp>
        <p:nvSpPr>
          <p:cNvPr id="29" name="TextBox 28">
            <a:extLst>
              <a:ext uri="{FF2B5EF4-FFF2-40B4-BE49-F238E27FC236}">
                <a16:creationId xmlns:a16="http://schemas.microsoft.com/office/drawing/2014/main" id="{BA209746-B7E6-4FD0-B58F-0AACFEBEA6D9}"/>
              </a:ext>
            </a:extLst>
          </p:cNvPr>
          <p:cNvSpPr txBox="1"/>
          <p:nvPr/>
        </p:nvSpPr>
        <p:spPr>
          <a:xfrm>
            <a:off x="155575" y="6088479"/>
            <a:ext cx="11667079" cy="307777"/>
          </a:xfrm>
          <a:prstGeom prst="rect">
            <a:avLst/>
          </a:prstGeom>
          <a:noFill/>
        </p:spPr>
        <p:txBody>
          <a:bodyPr wrap="square" rtlCol="0">
            <a:spAutoFit/>
          </a:bodyPr>
          <a:lstStyle/>
          <a:p>
            <a:r>
              <a:rPr lang="en-US" sz="1400" i="1" dirty="0"/>
              <a:t>* Help Desk and Toll Free as of January 2019 to 30</a:t>
            </a:r>
            <a:r>
              <a:rPr lang="en-US" sz="1400" i="1" baseline="30000" dirty="0"/>
              <a:t>th</a:t>
            </a:r>
            <a:r>
              <a:rPr lang="en-US" sz="1400" i="1" dirty="0"/>
              <a:t> June ,2022                                                *Beneficiary Outbound Calls  as  of  Nov 2019 to 30</a:t>
            </a:r>
            <a:r>
              <a:rPr lang="en-US" sz="1400" i="1" baseline="30000" dirty="0"/>
              <a:t>th</a:t>
            </a:r>
            <a:r>
              <a:rPr lang="en-US" sz="1400" i="1" dirty="0"/>
              <a:t> June,2022</a:t>
            </a:r>
          </a:p>
        </p:txBody>
      </p:sp>
      <p:sp>
        <p:nvSpPr>
          <p:cNvPr id="8" name="Title 7">
            <a:extLst>
              <a:ext uri="{FF2B5EF4-FFF2-40B4-BE49-F238E27FC236}">
                <a16:creationId xmlns:a16="http://schemas.microsoft.com/office/drawing/2014/main" id="{38403CB4-BA54-4FE4-BBCA-1FEC28A21C96}"/>
              </a:ext>
            </a:extLst>
          </p:cNvPr>
          <p:cNvSpPr>
            <a:spLocks noGrp="1"/>
          </p:cNvSpPr>
          <p:nvPr>
            <p:ph type="title"/>
          </p:nvPr>
        </p:nvSpPr>
        <p:spPr>
          <a:xfrm>
            <a:off x="155575" y="144593"/>
            <a:ext cx="9037340" cy="733231"/>
          </a:xfrm>
        </p:spPr>
        <p:txBody>
          <a:bodyPr/>
          <a:lstStyle/>
          <a:p>
            <a:r>
              <a:rPr lang="en-US" sz="2800" b="1" dirty="0"/>
              <a:t>MHIS IV-PMJAY Implementation – Grievance Redressal</a:t>
            </a:r>
            <a:endParaRPr lang="en-IN" sz="2800" dirty="0"/>
          </a:p>
        </p:txBody>
      </p:sp>
    </p:spTree>
    <p:extLst>
      <p:ext uri="{BB962C8B-B14F-4D97-AF65-F5344CB8AC3E}">
        <p14:creationId xmlns:p14="http://schemas.microsoft.com/office/powerpoint/2010/main" val="140215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36729-CA35-1945-8C04-5B24D6D9D4DF}"/>
              </a:ext>
            </a:extLst>
          </p:cNvPr>
          <p:cNvSpPr>
            <a:spLocks noGrp="1"/>
          </p:cNvSpPr>
          <p:nvPr>
            <p:ph type="title"/>
          </p:nvPr>
        </p:nvSpPr>
        <p:spPr>
          <a:xfrm>
            <a:off x="155575" y="160841"/>
            <a:ext cx="8784144" cy="650689"/>
          </a:xfrm>
        </p:spPr>
        <p:txBody>
          <a:bodyPr>
            <a:normAutofit fontScale="90000"/>
          </a:bodyPr>
          <a:lstStyle/>
          <a:p>
            <a:br>
              <a:rPr lang="en-US" sz="2400" b="1" dirty="0"/>
            </a:br>
            <a:r>
              <a:rPr lang="en-US" sz="2700" b="1" dirty="0"/>
              <a:t>MHIS IV-PMJAY Implementation – Audit and Monitoring.</a:t>
            </a:r>
            <a:br>
              <a:rPr lang="en-IN" sz="2400" b="1" dirty="0"/>
            </a:br>
            <a:r>
              <a:rPr lang="en-US" sz="2400" dirty="0"/>
              <a:t> </a:t>
            </a:r>
          </a:p>
        </p:txBody>
      </p:sp>
      <p:graphicFrame>
        <p:nvGraphicFramePr>
          <p:cNvPr id="3" name="Table 2">
            <a:extLst>
              <a:ext uri="{FF2B5EF4-FFF2-40B4-BE49-F238E27FC236}">
                <a16:creationId xmlns:a16="http://schemas.microsoft.com/office/drawing/2014/main" id="{8F996AD5-CBDD-45FD-9304-C587479332C7}"/>
              </a:ext>
            </a:extLst>
          </p:cNvPr>
          <p:cNvGraphicFramePr>
            <a:graphicFrameLocks noGrp="1"/>
          </p:cNvGraphicFramePr>
          <p:nvPr>
            <p:extLst>
              <p:ext uri="{D42A27DB-BD31-4B8C-83A1-F6EECF244321}">
                <p14:modId xmlns:p14="http://schemas.microsoft.com/office/powerpoint/2010/main" val="2704392204"/>
              </p:ext>
            </p:extLst>
          </p:nvPr>
        </p:nvGraphicFramePr>
        <p:xfrm>
          <a:off x="155575" y="963239"/>
          <a:ext cx="11880849" cy="5733923"/>
        </p:xfrm>
        <a:graphic>
          <a:graphicData uri="http://schemas.openxmlformats.org/drawingml/2006/table">
            <a:tbl>
              <a:tblPr>
                <a:tableStyleId>{BDBED569-4797-4DF1-A0F4-6AAB3CD982D8}</a:tableStyleId>
              </a:tblPr>
              <a:tblGrid>
                <a:gridCol w="578054">
                  <a:extLst>
                    <a:ext uri="{9D8B030D-6E8A-4147-A177-3AD203B41FA5}">
                      <a16:colId xmlns:a16="http://schemas.microsoft.com/office/drawing/2014/main" val="743836168"/>
                    </a:ext>
                  </a:extLst>
                </a:gridCol>
                <a:gridCol w="3966387">
                  <a:extLst>
                    <a:ext uri="{9D8B030D-6E8A-4147-A177-3AD203B41FA5}">
                      <a16:colId xmlns:a16="http://schemas.microsoft.com/office/drawing/2014/main" val="3660306589"/>
                    </a:ext>
                  </a:extLst>
                </a:gridCol>
                <a:gridCol w="2587752">
                  <a:extLst>
                    <a:ext uri="{9D8B030D-6E8A-4147-A177-3AD203B41FA5}">
                      <a16:colId xmlns:a16="http://schemas.microsoft.com/office/drawing/2014/main" val="3242483398"/>
                    </a:ext>
                  </a:extLst>
                </a:gridCol>
                <a:gridCol w="3365067">
                  <a:extLst>
                    <a:ext uri="{9D8B030D-6E8A-4147-A177-3AD203B41FA5}">
                      <a16:colId xmlns:a16="http://schemas.microsoft.com/office/drawing/2014/main" val="3823909"/>
                    </a:ext>
                  </a:extLst>
                </a:gridCol>
                <a:gridCol w="1383589">
                  <a:extLst>
                    <a:ext uri="{9D8B030D-6E8A-4147-A177-3AD203B41FA5}">
                      <a16:colId xmlns:a16="http://schemas.microsoft.com/office/drawing/2014/main" val="220510030"/>
                    </a:ext>
                  </a:extLst>
                </a:gridCol>
              </a:tblGrid>
              <a:tr h="377843">
                <a:tc>
                  <a:txBody>
                    <a:bodyPr/>
                    <a:lstStyle/>
                    <a:p>
                      <a:pPr algn="ctr" fontAlgn="ctr"/>
                      <a:r>
                        <a:rPr lang="en-IN" sz="1400" b="1" u="none" strike="noStrike" dirty="0">
                          <a:effectLst/>
                        </a:rPr>
                        <a:t>Sl. No.</a:t>
                      </a:r>
                      <a:endParaRPr lang="en-IN" sz="1400" b="1" i="0" u="none" strike="noStrike" dirty="0">
                        <a:solidFill>
                          <a:srgbClr val="000000"/>
                        </a:solidFill>
                        <a:effectLst/>
                        <a:latin typeface="Calibri" panose="020F0502020204030204" pitchFamily="34" charset="0"/>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400" b="1" i="0" u="none" strike="noStrike" dirty="0">
                          <a:solidFill>
                            <a:srgbClr val="000000"/>
                          </a:solidFill>
                          <a:effectLst/>
                          <a:latin typeface="Calibri" panose="020F0502020204030204" pitchFamily="34" charset="0"/>
                        </a:rPr>
                        <a:t>Audit/Monitoring Mechanisms</a:t>
                      </a:r>
                      <a:endParaRPr lang="en-IN" sz="1400" b="1" i="0" u="none" strike="noStrike" dirty="0">
                        <a:solidFill>
                          <a:srgbClr val="000000"/>
                        </a:solidFill>
                        <a:effectLst/>
                        <a:latin typeface="Calibri" panose="020F0502020204030204" pitchFamily="34" charset="0"/>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tc>
                  <a:txBody>
                    <a:bodyPr/>
                    <a:lstStyle/>
                    <a:p>
                      <a:pPr algn="ctr" fontAlgn="ctr"/>
                      <a:r>
                        <a:rPr lang="en-IN" sz="1400" b="1" u="none" strike="noStrike" dirty="0">
                          <a:effectLst/>
                        </a:rPr>
                        <a:t>Period</a:t>
                      </a:r>
                      <a:endParaRPr lang="en-IN" sz="1400" b="1" i="0" u="none" strike="noStrike" dirty="0">
                        <a:solidFill>
                          <a:srgbClr val="000000"/>
                        </a:solidFill>
                        <a:effectLst/>
                        <a:latin typeface="Calibri" panose="020F0502020204030204" pitchFamily="34" charset="0"/>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400" b="1" i="0" u="none" strike="noStrike" dirty="0">
                          <a:solidFill>
                            <a:srgbClr val="000000"/>
                          </a:solidFill>
                          <a:effectLst/>
                          <a:latin typeface="Calibri" panose="020F0502020204030204" pitchFamily="34" charset="0"/>
                        </a:rPr>
                        <a:t>Target</a:t>
                      </a:r>
                      <a:endParaRPr lang="en-IN" sz="1400" b="1" i="0" u="none" strike="noStrike" dirty="0">
                        <a:solidFill>
                          <a:srgbClr val="000000"/>
                        </a:solidFill>
                        <a:effectLst/>
                        <a:latin typeface="Calibri" panose="020F0502020204030204" pitchFamily="34" charset="0"/>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tc>
                  <a:txBody>
                    <a:bodyPr/>
                    <a:lstStyle/>
                    <a:p>
                      <a:pPr algn="ctr" fontAlgn="ctr"/>
                      <a:r>
                        <a:rPr lang="en-IN" sz="1400" b="1" u="none" strike="noStrike" dirty="0">
                          <a:effectLst/>
                        </a:rPr>
                        <a:t>Total Audited</a:t>
                      </a:r>
                      <a:endParaRPr lang="en-IN" sz="1400" b="1" i="0" u="none" strike="noStrike" dirty="0">
                        <a:solidFill>
                          <a:srgbClr val="000000"/>
                        </a:solidFill>
                        <a:effectLst/>
                        <a:latin typeface="Calibri" panose="020F0502020204030204" pitchFamily="34" charset="0"/>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59139034"/>
                  </a:ext>
                </a:extLst>
              </a:tr>
              <a:tr h="535608">
                <a:tc>
                  <a:txBody>
                    <a:bodyPr/>
                    <a:lstStyle/>
                    <a:p>
                      <a:pPr algn="ctr" fontAlgn="ctr"/>
                      <a:r>
                        <a:rPr lang="en-IN" sz="1400" u="none" strike="noStrike" dirty="0">
                          <a:effectLst/>
                        </a:rPr>
                        <a:t>1</a:t>
                      </a:r>
                      <a:endParaRPr lang="en-IN" sz="1400" b="0" i="0" u="none" strike="noStrike" dirty="0">
                        <a:solidFill>
                          <a:srgbClr val="000000"/>
                        </a:solidFill>
                        <a:effectLst/>
                        <a:latin typeface="Calibri" panose="020F0502020204030204" pitchFamily="34" charset="0"/>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IN" sz="1100" b="0" i="0" u="none" strike="noStrike" dirty="0">
                          <a:solidFill>
                            <a:srgbClr val="000000"/>
                          </a:solidFill>
                          <a:effectLst/>
                          <a:latin typeface="Calibri" panose="020F0502020204030204" pitchFamily="34" charset="0"/>
                        </a:rPr>
                        <a:t>Claims Audit by Insurer</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IN" sz="1100" b="0" i="0" u="none" strike="noStrike">
                          <a:solidFill>
                            <a:srgbClr val="000000"/>
                          </a:solidFill>
                          <a:effectLst/>
                          <a:latin typeface="Calibri" panose="020F0502020204030204" pitchFamily="34" charset="0"/>
                        </a:rPr>
                        <a:t>February 2019 - 31.05.2022</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mn-ea"/>
                          <a:cs typeface="+mn-cs"/>
                        </a:rPr>
                        <a:t>Initial Target 5% of claims raised in a quarter, subsequently relaxed to 3% in a quarter.</a:t>
                      </a:r>
                      <a:endParaRPr lang="en-IN" sz="11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IN" sz="1100" b="0" i="0" u="none" strike="noStrike" dirty="0">
                          <a:solidFill>
                            <a:srgbClr val="000000"/>
                          </a:solidFill>
                          <a:effectLst/>
                          <a:latin typeface="Calibri" panose="020F0502020204030204" pitchFamily="34" charset="0"/>
                        </a:rPr>
                        <a:t>17047</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2093334"/>
                  </a:ext>
                </a:extLst>
              </a:tr>
              <a:tr h="535608">
                <a:tc>
                  <a:txBody>
                    <a:bodyPr/>
                    <a:lstStyle/>
                    <a:p>
                      <a:pPr algn="ctr" fontAlgn="ctr"/>
                      <a:r>
                        <a:rPr lang="en-US" sz="1400" b="0" i="0" u="none" strike="noStrike" dirty="0">
                          <a:solidFill>
                            <a:srgbClr val="000000"/>
                          </a:solidFill>
                          <a:effectLst/>
                          <a:latin typeface="Calibri" panose="020F0502020204030204" pitchFamily="34" charset="0"/>
                        </a:rPr>
                        <a:t>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Claims Audit by SNA MHIS</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IN" sz="1100" b="0" i="0" u="none" strike="noStrike">
                          <a:solidFill>
                            <a:srgbClr val="000000"/>
                          </a:solidFill>
                          <a:effectLst/>
                          <a:latin typeface="Calibri" panose="020F0502020204030204" pitchFamily="34" charset="0"/>
                        </a:rPr>
                        <a:t>February 2019 - 31.05.2022</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mn-ea"/>
                          <a:cs typeface="+mn-cs"/>
                        </a:rPr>
                        <a:t>NA</a:t>
                      </a:r>
                      <a:endParaRPr lang="en-IN" sz="11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IN" sz="1100" b="0" i="0" u="none" strike="noStrike">
                          <a:solidFill>
                            <a:srgbClr val="000000"/>
                          </a:solidFill>
                          <a:effectLst/>
                          <a:latin typeface="Calibri" panose="020F0502020204030204" pitchFamily="34" charset="0"/>
                        </a:rPr>
                        <a:t>178</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07918589"/>
                  </a:ext>
                </a:extLst>
              </a:tr>
              <a:tr h="535608">
                <a:tc>
                  <a:txBody>
                    <a:bodyPr/>
                    <a:lstStyle/>
                    <a:p>
                      <a:pPr algn="ctr" fontAlgn="ctr"/>
                      <a:r>
                        <a:rPr lang="en-US" sz="1400" b="0" i="0" u="none" strike="noStrike" dirty="0">
                          <a:solidFill>
                            <a:srgbClr val="000000"/>
                          </a:solidFill>
                          <a:effectLst/>
                          <a:latin typeface="Calibri" panose="020F0502020204030204" pitchFamily="34" charset="0"/>
                        </a:rPr>
                        <a:t>3</a:t>
                      </a:r>
                      <a:endParaRPr lang="en-IN" sz="1400" b="0" i="0" u="none" strike="noStrike" dirty="0">
                        <a:solidFill>
                          <a:srgbClr val="000000"/>
                        </a:solidFill>
                        <a:effectLst/>
                        <a:latin typeface="Calibri" panose="020F0502020204030204" pitchFamily="34" charset="0"/>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Claims Audit Through National Anti-Fraud Unit (NAFU) Triggers</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IN" sz="1100" b="0" i="0" u="none" strike="noStrike">
                          <a:solidFill>
                            <a:srgbClr val="000000"/>
                          </a:solidFill>
                          <a:effectLst/>
                          <a:latin typeface="Calibri" panose="020F0502020204030204" pitchFamily="34" charset="0"/>
                        </a:rPr>
                        <a:t>July 2019 - 31.05.2022</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mn-ea"/>
                          <a:cs typeface="+mn-cs"/>
                        </a:rPr>
                        <a:t>Numbers sent by NAFU. </a:t>
                      </a:r>
                      <a:endParaRPr lang="en-IN" sz="11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IN" sz="1100" b="0" i="0" u="none" strike="noStrike">
                          <a:solidFill>
                            <a:srgbClr val="000000"/>
                          </a:solidFill>
                          <a:effectLst/>
                          <a:latin typeface="Calibri" panose="020F0502020204030204" pitchFamily="34" charset="0"/>
                        </a:rPr>
                        <a:t>6854</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60923091"/>
                  </a:ext>
                </a:extLst>
              </a:tr>
              <a:tr h="535608">
                <a:tc>
                  <a:txBody>
                    <a:bodyPr/>
                    <a:lstStyle/>
                    <a:p>
                      <a:pPr algn="ctr" fontAlgn="ctr"/>
                      <a:r>
                        <a:rPr lang="en-US" sz="1400" b="0" i="0" u="none" strike="noStrike" dirty="0">
                          <a:solidFill>
                            <a:srgbClr val="000000"/>
                          </a:solidFill>
                          <a:effectLst/>
                          <a:latin typeface="Calibri" panose="020F0502020204030204" pitchFamily="34" charset="0"/>
                        </a:rPr>
                        <a:t>4</a:t>
                      </a:r>
                      <a:endParaRPr lang="en-IN" sz="1400" b="0" i="0" u="none" strike="noStrike" dirty="0">
                        <a:solidFill>
                          <a:srgbClr val="000000"/>
                        </a:solidFill>
                        <a:effectLst/>
                        <a:latin typeface="Calibri" panose="020F0502020204030204" pitchFamily="34" charset="0"/>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Desk Audit of Pre-Authorisation Claims</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IN" sz="1100" b="0" i="0" u="none" strike="noStrike" dirty="0">
                          <a:solidFill>
                            <a:srgbClr val="000000"/>
                          </a:solidFill>
                          <a:effectLst/>
                          <a:latin typeface="Calibri" panose="020F0502020204030204" pitchFamily="34" charset="0"/>
                        </a:rPr>
                        <a:t>February 2019 - 30.05.2022</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mn-ea"/>
                          <a:cs typeface="+mn-cs"/>
                        </a:rPr>
                        <a:t>1%</a:t>
                      </a:r>
                      <a:endParaRPr lang="en-IN" sz="11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IN" sz="1100" b="0" i="0" u="none" strike="noStrike">
                          <a:solidFill>
                            <a:srgbClr val="000000"/>
                          </a:solidFill>
                          <a:effectLst/>
                          <a:latin typeface="Calibri" panose="020F0502020204030204" pitchFamily="34" charset="0"/>
                        </a:rPr>
                        <a:t>1%</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86994530"/>
                  </a:ext>
                </a:extLst>
              </a:tr>
              <a:tr h="535608">
                <a:tc>
                  <a:txBody>
                    <a:bodyPr/>
                    <a:lstStyle/>
                    <a:p>
                      <a:pPr algn="ctr" fontAlgn="ctr"/>
                      <a:r>
                        <a:rPr lang="en-US" sz="1400" b="0" i="0" u="none" strike="noStrike" dirty="0">
                          <a:solidFill>
                            <a:srgbClr val="000000"/>
                          </a:solidFill>
                          <a:effectLst/>
                          <a:latin typeface="Calibri" panose="020F0502020204030204" pitchFamily="34" charset="0"/>
                        </a:rPr>
                        <a:t>5</a:t>
                      </a:r>
                      <a:endParaRPr lang="en-IN" sz="1400" b="0" i="0" u="none" strike="noStrike" dirty="0">
                        <a:solidFill>
                          <a:srgbClr val="000000"/>
                        </a:solidFill>
                        <a:effectLst/>
                        <a:latin typeface="Calibri" panose="020F0502020204030204" pitchFamily="34" charset="0"/>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Desk Audit of Approved Claims</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IN" sz="1100" b="0" i="0" u="none" strike="noStrike" dirty="0">
                          <a:solidFill>
                            <a:srgbClr val="000000"/>
                          </a:solidFill>
                          <a:effectLst/>
                          <a:latin typeface="Calibri" panose="020F0502020204030204" pitchFamily="34" charset="0"/>
                        </a:rPr>
                        <a:t>February 2019 - 30.05.2022</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mn-ea"/>
                          <a:cs typeface="+mn-cs"/>
                        </a:rPr>
                        <a:t>10%</a:t>
                      </a:r>
                      <a:endParaRPr lang="en-IN" sz="11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IN" sz="1100" b="0" i="0" u="none" strike="noStrike">
                          <a:solidFill>
                            <a:srgbClr val="000000"/>
                          </a:solidFill>
                          <a:effectLst/>
                          <a:latin typeface="Calibri" panose="020F0502020204030204" pitchFamily="34" charset="0"/>
                        </a:rPr>
                        <a:t>10%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80145487"/>
                  </a:ext>
                </a:extLst>
              </a:tr>
              <a:tr h="535608">
                <a:tc>
                  <a:txBody>
                    <a:bodyPr/>
                    <a:lstStyle/>
                    <a:p>
                      <a:pPr algn="ctr" fontAlgn="ctr"/>
                      <a:r>
                        <a:rPr lang="en-US" sz="1400" b="0" i="0" u="none" strike="noStrike" dirty="0">
                          <a:solidFill>
                            <a:srgbClr val="000000"/>
                          </a:solidFill>
                          <a:effectLst/>
                          <a:latin typeface="Calibri" panose="020F0502020204030204" pitchFamily="34" charset="0"/>
                        </a:rPr>
                        <a:t>6</a:t>
                      </a:r>
                      <a:endParaRPr lang="en-IN" sz="1400" b="0" i="0" u="none" strike="noStrike" dirty="0">
                        <a:solidFill>
                          <a:srgbClr val="000000"/>
                        </a:solidFill>
                        <a:effectLst/>
                        <a:latin typeface="Calibri" panose="020F0502020204030204" pitchFamily="34" charset="0"/>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IN" sz="1100" b="0" i="0" u="none" strike="noStrike">
                          <a:solidFill>
                            <a:srgbClr val="000000"/>
                          </a:solidFill>
                          <a:effectLst/>
                          <a:latin typeface="Calibri" panose="020F0502020204030204" pitchFamily="34" charset="0"/>
                        </a:rPr>
                        <a:t>Mortality Claims Audit</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IN" sz="1100" b="0" i="0" u="none" strike="noStrike" dirty="0">
                          <a:solidFill>
                            <a:srgbClr val="000000"/>
                          </a:solidFill>
                          <a:effectLst/>
                          <a:latin typeface="Calibri" panose="020F0502020204030204" pitchFamily="34" charset="0"/>
                        </a:rPr>
                        <a:t>March 2019 - 31.05.2022</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mn-ea"/>
                          <a:cs typeface="+mn-cs"/>
                        </a:rPr>
                        <a:t>100%</a:t>
                      </a:r>
                      <a:endParaRPr lang="en-IN" sz="11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IN" sz="1100" b="0" i="0" u="none" strike="noStrike" dirty="0">
                          <a:solidFill>
                            <a:srgbClr val="000000"/>
                          </a:solidFill>
                          <a:effectLst/>
                          <a:latin typeface="Calibri" panose="020F0502020204030204" pitchFamily="34" charset="0"/>
                        </a:rPr>
                        <a:t>2692 (93.47%)</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18525880"/>
                  </a:ext>
                </a:extLst>
              </a:tr>
              <a:tr h="535608">
                <a:tc>
                  <a:txBody>
                    <a:bodyPr/>
                    <a:lstStyle/>
                    <a:p>
                      <a:pPr algn="ctr" fontAlgn="ctr"/>
                      <a:r>
                        <a:rPr lang="en-US" sz="1400" b="0" i="0" u="none" strike="noStrike" dirty="0">
                          <a:solidFill>
                            <a:srgbClr val="000000"/>
                          </a:solidFill>
                          <a:effectLst/>
                          <a:latin typeface="Calibri" panose="020F0502020204030204" pitchFamily="34" charset="0"/>
                        </a:rPr>
                        <a:t>7</a:t>
                      </a:r>
                      <a:endParaRPr lang="en-IN" sz="1400" b="0" i="0" u="none" strike="noStrike" dirty="0">
                        <a:solidFill>
                          <a:srgbClr val="000000"/>
                        </a:solidFill>
                        <a:effectLst/>
                        <a:latin typeface="Calibri" panose="020F0502020204030204" pitchFamily="34" charset="0"/>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IN" sz="1100" b="0" i="0" u="none" strike="noStrike">
                          <a:solidFill>
                            <a:srgbClr val="000000"/>
                          </a:solidFill>
                          <a:effectLst/>
                          <a:latin typeface="Calibri" panose="020F0502020204030204" pitchFamily="34" charset="0"/>
                        </a:rPr>
                        <a:t>Rejected Claims Audit</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IN" sz="1100" b="0" i="0" u="none" strike="noStrike" dirty="0">
                          <a:solidFill>
                            <a:srgbClr val="000000"/>
                          </a:solidFill>
                          <a:effectLst/>
                          <a:latin typeface="Calibri" panose="020F0502020204030204" pitchFamily="34" charset="0"/>
                        </a:rPr>
                        <a:t>March 2019 - 31.04.2022</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mn-ea"/>
                          <a:cs typeface="+mn-cs"/>
                        </a:rPr>
                        <a:t>100%</a:t>
                      </a:r>
                      <a:endParaRPr lang="en-IN" sz="11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IN" sz="1100" b="0" i="0" u="none" strike="noStrike" dirty="0">
                          <a:solidFill>
                            <a:srgbClr val="000000"/>
                          </a:solidFill>
                          <a:effectLst/>
                          <a:latin typeface="Calibri" panose="020F0502020204030204" pitchFamily="34" charset="0"/>
                        </a:rPr>
                        <a:t>1821 (100%)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0217371"/>
                  </a:ext>
                </a:extLst>
              </a:tr>
              <a:tr h="535608">
                <a:tc>
                  <a:txBody>
                    <a:bodyPr/>
                    <a:lstStyle/>
                    <a:p>
                      <a:pPr algn="ctr" fontAlgn="ctr"/>
                      <a:r>
                        <a:rPr lang="en-US" sz="1400" b="0" i="0" u="none" strike="noStrike" dirty="0">
                          <a:solidFill>
                            <a:srgbClr val="000000"/>
                          </a:solidFill>
                          <a:effectLst/>
                          <a:latin typeface="Calibri" panose="020F0502020204030204" pitchFamily="34" charset="0"/>
                        </a:rPr>
                        <a:t>8</a:t>
                      </a:r>
                      <a:endParaRPr lang="en-IN" sz="1400" b="0" i="0" u="none" strike="noStrike" dirty="0">
                        <a:solidFill>
                          <a:srgbClr val="000000"/>
                        </a:solidFill>
                        <a:effectLst/>
                        <a:latin typeface="Calibri" panose="020F0502020204030204" pitchFamily="34" charset="0"/>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IN" sz="1100" b="0" i="0" u="none" strike="noStrike">
                          <a:solidFill>
                            <a:srgbClr val="000000"/>
                          </a:solidFill>
                          <a:effectLst/>
                          <a:latin typeface="Calibri" panose="020F0502020204030204" pitchFamily="34" charset="0"/>
                        </a:rPr>
                        <a:t>Beneficiary Audit</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IN" sz="1100" b="0" i="0" u="none" strike="noStrike" dirty="0">
                          <a:solidFill>
                            <a:srgbClr val="000000"/>
                          </a:solidFill>
                          <a:effectLst/>
                          <a:latin typeface="Calibri" panose="020F0502020204030204" pitchFamily="34" charset="0"/>
                        </a:rPr>
                        <a:t>July 2019 – 31.05.2022</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mn-ea"/>
                          <a:cs typeface="+mn-cs"/>
                        </a:rPr>
                        <a:t>21 Beneficiaries/Week</a:t>
                      </a:r>
                      <a:endParaRPr lang="en-IN" sz="11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IN" sz="1100" b="0" i="0" u="none" strike="noStrike">
                          <a:solidFill>
                            <a:srgbClr val="000000"/>
                          </a:solidFill>
                          <a:effectLst/>
                          <a:latin typeface="Calibri" panose="020F0502020204030204" pitchFamily="34" charset="0"/>
                        </a:rPr>
                        <a:t>611</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9071920"/>
                  </a:ext>
                </a:extLst>
              </a:tr>
              <a:tr h="535608">
                <a:tc>
                  <a:txBody>
                    <a:bodyPr/>
                    <a:lstStyle/>
                    <a:p>
                      <a:pPr algn="ctr" fontAlgn="ctr"/>
                      <a:r>
                        <a:rPr lang="en-US" sz="1400" b="0" i="0" u="none" strike="noStrike" dirty="0">
                          <a:solidFill>
                            <a:srgbClr val="000000"/>
                          </a:solidFill>
                          <a:effectLst/>
                          <a:latin typeface="Calibri" panose="020F0502020204030204" pitchFamily="34" charset="0"/>
                        </a:rPr>
                        <a:t>9</a:t>
                      </a:r>
                      <a:endParaRPr lang="en-IN" sz="1400" b="0" i="0" u="none" strike="noStrike" dirty="0">
                        <a:solidFill>
                          <a:srgbClr val="000000"/>
                        </a:solidFill>
                        <a:effectLst/>
                        <a:latin typeface="Calibri" panose="020F0502020204030204" pitchFamily="34" charset="0"/>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Beneficiary Audit Through NAFU Triggers</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IN" sz="1100" b="0" i="0" u="none" strike="noStrike" dirty="0">
                          <a:solidFill>
                            <a:srgbClr val="000000"/>
                          </a:solidFill>
                          <a:effectLst/>
                          <a:latin typeface="Calibri" panose="020F0502020204030204" pitchFamily="34" charset="0"/>
                        </a:rPr>
                        <a:t>October 2019 - March 2021</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mn-ea"/>
                          <a:cs typeface="+mn-cs"/>
                        </a:rPr>
                        <a:t>Numbers Sent by NAFU.</a:t>
                      </a:r>
                      <a:endParaRPr lang="en-IN" sz="11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IN" sz="1100" b="0" i="0" u="none" strike="noStrike">
                          <a:solidFill>
                            <a:srgbClr val="000000"/>
                          </a:solidFill>
                          <a:effectLst/>
                          <a:latin typeface="Calibri" panose="020F0502020204030204" pitchFamily="34" charset="0"/>
                        </a:rPr>
                        <a:t>339774</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1328574"/>
                  </a:ext>
                </a:extLst>
              </a:tr>
              <a:tr h="535608">
                <a:tc>
                  <a:txBody>
                    <a:bodyPr/>
                    <a:lstStyle/>
                    <a:p>
                      <a:pPr algn="ctr" fontAlgn="ctr"/>
                      <a:r>
                        <a:rPr lang="en-US" sz="1400" b="0" i="0" u="none" strike="noStrike" dirty="0">
                          <a:solidFill>
                            <a:srgbClr val="000000"/>
                          </a:solidFill>
                          <a:effectLst/>
                          <a:latin typeface="Calibri" panose="020F0502020204030204" pitchFamily="34" charset="0"/>
                        </a:rPr>
                        <a:t>10</a:t>
                      </a:r>
                      <a:endParaRPr lang="en-IN" sz="1400" b="0" i="0" u="none" strike="noStrike" dirty="0">
                        <a:solidFill>
                          <a:srgbClr val="000000"/>
                        </a:solidFill>
                        <a:effectLst/>
                        <a:latin typeface="Calibri" panose="020F0502020204030204" pitchFamily="34" charset="0"/>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Hospital Monitoring Through Hospital Visits</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IN" sz="1100" b="0" i="0" u="none" strike="noStrike" dirty="0">
                          <a:solidFill>
                            <a:srgbClr val="000000"/>
                          </a:solidFill>
                          <a:effectLst/>
                          <a:latin typeface="Calibri" panose="020F0502020204030204" pitchFamily="34" charset="0"/>
                        </a:rPr>
                        <a:t>July 2019 - 31.05.2022</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mn-ea"/>
                          <a:cs typeface="+mn-cs"/>
                        </a:rPr>
                        <a:t>One hospital/week in each district. 165 Hospitals Visited. </a:t>
                      </a:r>
                      <a:endParaRPr lang="en-IN" sz="11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IN" sz="1100" b="0" i="0" u="none" strike="noStrike" dirty="0">
                          <a:solidFill>
                            <a:srgbClr val="000000"/>
                          </a:solidFill>
                          <a:effectLst/>
                          <a:latin typeface="Calibri" panose="020F0502020204030204" pitchFamily="34" charset="0"/>
                        </a:rPr>
                        <a:t>821 (number of times visited)</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72154450"/>
                  </a:ext>
                </a:extLst>
              </a:tr>
            </a:tbl>
          </a:graphicData>
        </a:graphic>
      </p:graphicFrame>
    </p:spTree>
    <p:extLst>
      <p:ext uri="{BB962C8B-B14F-4D97-AF65-F5344CB8AC3E}">
        <p14:creationId xmlns:p14="http://schemas.microsoft.com/office/powerpoint/2010/main" val="4236679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4E7E59DD-936D-4D97-9A52-7BABB5A9A5AD}"/>
              </a:ext>
            </a:extLst>
          </p:cNvPr>
          <p:cNvCxnSpPr>
            <a:cxnSpLocks/>
          </p:cNvCxnSpPr>
          <p:nvPr/>
        </p:nvCxnSpPr>
        <p:spPr>
          <a:xfrm flipH="1">
            <a:off x="11356323" y="2601484"/>
            <a:ext cx="0" cy="154939"/>
          </a:xfrm>
          <a:prstGeom prst="line">
            <a:avLst/>
          </a:prstGeom>
          <a:ln w="19050">
            <a:solidFill>
              <a:srgbClr val="22222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54FDA4D-34D5-4730-ABE9-BF4CF6F0368D}"/>
              </a:ext>
            </a:extLst>
          </p:cNvPr>
          <p:cNvSpPr>
            <a:spLocks noGrp="1"/>
          </p:cNvSpPr>
          <p:nvPr>
            <p:ph type="title"/>
          </p:nvPr>
        </p:nvSpPr>
        <p:spPr>
          <a:xfrm>
            <a:off x="155575" y="160841"/>
            <a:ext cx="8784144" cy="705475"/>
          </a:xfrm>
        </p:spPr>
        <p:txBody>
          <a:bodyPr/>
          <a:lstStyle/>
          <a:p>
            <a:r>
              <a:rPr lang="en-US" sz="1800" b="1" dirty="0"/>
              <a:t>Megha Health Insurance Scheme Phase 5 and </a:t>
            </a:r>
            <a:br>
              <a:rPr lang="en-US" sz="1800" b="1" dirty="0"/>
            </a:br>
            <a:r>
              <a:rPr lang="en-US" sz="1800" b="1" dirty="0"/>
              <a:t>Pradhan Mantri Jan Arogya Yojana Features </a:t>
            </a:r>
            <a:endParaRPr lang="en-IN" sz="1800" b="1" dirty="0"/>
          </a:p>
        </p:txBody>
      </p:sp>
      <p:sp>
        <p:nvSpPr>
          <p:cNvPr id="4" name="Pentagon 8">
            <a:extLst>
              <a:ext uri="{FF2B5EF4-FFF2-40B4-BE49-F238E27FC236}">
                <a16:creationId xmlns:a16="http://schemas.microsoft.com/office/drawing/2014/main" id="{938AF7DF-E4B5-4166-9760-8BADFA558844}"/>
              </a:ext>
            </a:extLst>
          </p:cNvPr>
          <p:cNvSpPr/>
          <p:nvPr/>
        </p:nvSpPr>
        <p:spPr bwMode="auto">
          <a:xfrm>
            <a:off x="155575" y="951601"/>
            <a:ext cx="3091528" cy="705474"/>
          </a:xfrm>
          <a:prstGeom prst="homePlat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Aft>
                <a:spcPct val="0"/>
              </a:spcAft>
              <a:buClrTx/>
              <a:buSzTx/>
              <a:tabLst/>
            </a:pPr>
            <a:r>
              <a:rPr kumimoji="0" lang="en-US" sz="1200" b="1" i="0" u="none" strike="noStrike" cap="none" normalizeH="0" baseline="0" dirty="0">
                <a:ln>
                  <a:noFill/>
                </a:ln>
                <a:solidFill>
                  <a:schemeClr val="bg1"/>
                </a:solidFill>
                <a:effectLst/>
                <a:cs typeface="Times New Roman" pitchFamily="18" charset="0"/>
              </a:rPr>
              <a:t>Cover 1</a:t>
            </a:r>
          </a:p>
          <a:p>
            <a:pPr marR="0" defTabSz="914400" rtl="0" eaLnBrk="1" fontAlgn="base" latinLnBrk="0" hangingPunct="1">
              <a:lnSpc>
                <a:spcPct val="100000"/>
              </a:lnSpc>
              <a:spcAft>
                <a:spcPct val="0"/>
              </a:spcAft>
              <a:buClrTx/>
              <a:buSzTx/>
              <a:tabLst/>
            </a:pPr>
            <a:r>
              <a:rPr lang="en-US" sz="1200" b="1" dirty="0">
                <a:solidFill>
                  <a:schemeClr val="bg1"/>
                </a:solidFill>
                <a:cs typeface="Times New Roman" pitchFamily="18" charset="0"/>
              </a:rPr>
              <a:t>INSURANCE COVER for Secondary/Tertiary Care – </a:t>
            </a:r>
            <a:r>
              <a:rPr kumimoji="0" lang="en-US" sz="1200" b="1" i="0" u="none" strike="noStrike" cap="none" normalizeH="0" baseline="0" dirty="0">
                <a:ln>
                  <a:noFill/>
                </a:ln>
                <a:solidFill>
                  <a:schemeClr val="bg1"/>
                </a:solidFill>
                <a:effectLst/>
                <a:cs typeface="Times New Roman" pitchFamily="18" charset="0"/>
              </a:rPr>
              <a:t>₹ 5,00,000/- PER HOUSEHOLD.</a:t>
            </a:r>
          </a:p>
        </p:txBody>
      </p:sp>
      <p:sp>
        <p:nvSpPr>
          <p:cNvPr id="6" name="TextBox 5">
            <a:extLst>
              <a:ext uri="{FF2B5EF4-FFF2-40B4-BE49-F238E27FC236}">
                <a16:creationId xmlns:a16="http://schemas.microsoft.com/office/drawing/2014/main" id="{766476A4-120C-4972-AC5B-6856467BDE09}"/>
              </a:ext>
            </a:extLst>
          </p:cNvPr>
          <p:cNvSpPr txBox="1"/>
          <p:nvPr/>
        </p:nvSpPr>
        <p:spPr>
          <a:xfrm>
            <a:off x="3452241" y="1102927"/>
            <a:ext cx="8574658" cy="307777"/>
          </a:xfrm>
          <a:prstGeom prst="rect">
            <a:avLst/>
          </a:prstGeom>
          <a:solidFill>
            <a:srgbClr val="002060"/>
          </a:solidFill>
          <a:ln w="12700">
            <a:solidFill>
              <a:schemeClr val="accent1"/>
            </a:solidFill>
          </a:ln>
        </p:spPr>
        <p:txBody>
          <a:bodyPr wrap="square" rtlCol="0">
            <a:spAutoFit/>
          </a:bodyPr>
          <a:lstStyle/>
          <a:p>
            <a:pPr algn="ctr" fontAlgn="base">
              <a:spcBef>
                <a:spcPct val="50000"/>
              </a:spcBef>
              <a:spcAft>
                <a:spcPct val="0"/>
              </a:spcAft>
            </a:pPr>
            <a:r>
              <a:rPr lang="en-US" sz="1400" b="1" dirty="0">
                <a:solidFill>
                  <a:schemeClr val="bg1"/>
                </a:solidFill>
                <a:latin typeface="Trebuchet MS" pitchFamily="34" charset="0"/>
                <a:cs typeface="Times New Roman" pitchFamily="18" charset="0"/>
              </a:rPr>
              <a:t>All Medical /Surgical Packages listed under Schedule 3 of the Insurance Contract. </a:t>
            </a:r>
          </a:p>
        </p:txBody>
      </p:sp>
      <p:cxnSp>
        <p:nvCxnSpPr>
          <p:cNvPr id="39" name="Straight Connector 38">
            <a:extLst>
              <a:ext uri="{FF2B5EF4-FFF2-40B4-BE49-F238E27FC236}">
                <a16:creationId xmlns:a16="http://schemas.microsoft.com/office/drawing/2014/main" id="{F124B917-B0BC-48BA-8BCA-078E7667D14D}"/>
              </a:ext>
            </a:extLst>
          </p:cNvPr>
          <p:cNvCxnSpPr>
            <a:cxnSpLocks/>
            <a:stCxn id="16" idx="2"/>
          </p:cNvCxnSpPr>
          <p:nvPr/>
        </p:nvCxnSpPr>
        <p:spPr>
          <a:xfrm>
            <a:off x="7759386" y="2510675"/>
            <a:ext cx="0" cy="102423"/>
          </a:xfrm>
          <a:prstGeom prst="line">
            <a:avLst/>
          </a:prstGeom>
          <a:ln w="19050">
            <a:solidFill>
              <a:srgbClr val="22222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A19A71B-A5AB-45C3-B602-95349D305987}"/>
              </a:ext>
            </a:extLst>
          </p:cNvPr>
          <p:cNvCxnSpPr>
            <a:cxnSpLocks/>
          </p:cNvCxnSpPr>
          <p:nvPr/>
        </p:nvCxnSpPr>
        <p:spPr>
          <a:xfrm flipH="1">
            <a:off x="4958997" y="2601370"/>
            <a:ext cx="6397326" cy="145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A1D1F8E-68E3-4C4A-AD7C-4CD1CCCE7F79}"/>
              </a:ext>
            </a:extLst>
          </p:cNvPr>
          <p:cNvCxnSpPr>
            <a:cxnSpLocks/>
          </p:cNvCxnSpPr>
          <p:nvPr/>
        </p:nvCxnSpPr>
        <p:spPr>
          <a:xfrm>
            <a:off x="7164498" y="2611646"/>
            <a:ext cx="0" cy="28085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95BCA2E-C71D-443A-806F-205FF6CE1899}"/>
              </a:ext>
            </a:extLst>
          </p:cNvPr>
          <p:cNvSpPr txBox="1"/>
          <p:nvPr/>
        </p:nvSpPr>
        <p:spPr>
          <a:xfrm>
            <a:off x="4698329" y="5272142"/>
            <a:ext cx="1422341" cy="308882"/>
          </a:xfrm>
          <a:prstGeom prst="rect">
            <a:avLst/>
          </a:prstGeom>
          <a:solidFill>
            <a:srgbClr val="227176"/>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a:solidFill>
                  <a:schemeClr val="bg1"/>
                </a:solidFill>
              </a:rPr>
              <a:t> OPD Diagnostic</a:t>
            </a:r>
            <a:endParaRPr lang="en-IN" sz="1400" b="1" dirty="0">
              <a:solidFill>
                <a:schemeClr val="bg1"/>
              </a:solidFill>
            </a:endParaRPr>
          </a:p>
        </p:txBody>
      </p:sp>
      <p:sp>
        <p:nvSpPr>
          <p:cNvPr id="29" name="TextBox 28">
            <a:extLst>
              <a:ext uri="{FF2B5EF4-FFF2-40B4-BE49-F238E27FC236}">
                <a16:creationId xmlns:a16="http://schemas.microsoft.com/office/drawing/2014/main" id="{D880FBF5-D2BF-49FE-BBB5-7908ACDBEEEF}"/>
              </a:ext>
            </a:extLst>
          </p:cNvPr>
          <p:cNvSpPr txBox="1"/>
          <p:nvPr/>
        </p:nvSpPr>
        <p:spPr>
          <a:xfrm>
            <a:off x="8507296" y="5265745"/>
            <a:ext cx="2337199" cy="308882"/>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a:solidFill>
                  <a:schemeClr val="tx1"/>
                </a:solidFill>
              </a:rPr>
              <a:t>Follow-up care Benefit</a:t>
            </a:r>
            <a:endParaRPr lang="en-IN" sz="1400" b="1" dirty="0">
              <a:solidFill>
                <a:schemeClr val="tx1"/>
              </a:solidFill>
            </a:endParaRPr>
          </a:p>
        </p:txBody>
      </p:sp>
      <p:sp>
        <p:nvSpPr>
          <p:cNvPr id="30" name="TextBox 29">
            <a:extLst>
              <a:ext uri="{FF2B5EF4-FFF2-40B4-BE49-F238E27FC236}">
                <a16:creationId xmlns:a16="http://schemas.microsoft.com/office/drawing/2014/main" id="{C9E3AD05-9D02-4C6B-A678-ECE5F761E0AA}"/>
              </a:ext>
            </a:extLst>
          </p:cNvPr>
          <p:cNvSpPr txBox="1"/>
          <p:nvPr/>
        </p:nvSpPr>
        <p:spPr>
          <a:xfrm>
            <a:off x="3461768" y="5631612"/>
            <a:ext cx="3694477" cy="971927"/>
          </a:xfrm>
          <a:prstGeom prst="rect">
            <a:avLst/>
          </a:prstGeom>
          <a:solidFill>
            <a:srgbClr val="227176"/>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IN" sz="1400" b="1" dirty="0">
                <a:solidFill>
                  <a:schemeClr val="bg1"/>
                </a:solidFill>
                <a:latin typeface="Calibri" panose="020F0502020204030204" pitchFamily="34" charset="0"/>
                <a:ea typeface="Calibri" panose="020F0502020204030204" pitchFamily="34" charset="0"/>
              </a:rPr>
              <a:t>M</a:t>
            </a:r>
            <a:r>
              <a:rPr lang="en-IN" sz="1400" b="1" dirty="0">
                <a:solidFill>
                  <a:schemeClr val="bg1"/>
                </a:solidFill>
                <a:effectLst/>
                <a:latin typeface="Calibri" panose="020F0502020204030204" pitchFamily="34" charset="0"/>
                <a:ea typeface="Calibri" panose="020F0502020204030204" pitchFamily="34" charset="0"/>
              </a:rPr>
              <a:t>aximum of ₹ 10,000 for all instances of OPD diagnostic care, in each Policy Cover Period.</a:t>
            </a:r>
            <a:endParaRPr lang="en-IN" sz="1400" b="1" dirty="0">
              <a:solidFill>
                <a:schemeClr val="bg1"/>
              </a:solidFill>
            </a:endParaRPr>
          </a:p>
        </p:txBody>
      </p:sp>
      <p:sp>
        <p:nvSpPr>
          <p:cNvPr id="31" name="TextBox 30">
            <a:extLst>
              <a:ext uri="{FF2B5EF4-FFF2-40B4-BE49-F238E27FC236}">
                <a16:creationId xmlns:a16="http://schemas.microsoft.com/office/drawing/2014/main" id="{12EFBE9A-688B-42B8-A725-BB553B6DA06E}"/>
              </a:ext>
            </a:extLst>
          </p:cNvPr>
          <p:cNvSpPr txBox="1"/>
          <p:nvPr/>
        </p:nvSpPr>
        <p:spPr>
          <a:xfrm>
            <a:off x="7552623" y="5631613"/>
            <a:ext cx="4246544" cy="971928"/>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IN" sz="1400" b="1" dirty="0">
                <a:solidFill>
                  <a:schemeClr val="tx1"/>
                </a:solidFill>
                <a:effectLst/>
                <a:latin typeface="Calibri" panose="020F0502020204030204" pitchFamily="34" charset="0"/>
                <a:ea typeface="Calibri" panose="020F0502020204030204" pitchFamily="34" charset="0"/>
              </a:rPr>
              <a:t>This benefit is limited to: (1) a maximum of ₹ 30,000 for all instances of Follow-up Care; and (2) up to four instances of Follow-up Care, in each Policy Cover Period.</a:t>
            </a:r>
            <a:endParaRPr lang="en-IN" sz="1400" b="1" dirty="0">
              <a:solidFill>
                <a:schemeClr val="tx1"/>
              </a:solidFill>
            </a:endParaRPr>
          </a:p>
        </p:txBody>
      </p:sp>
      <p:cxnSp>
        <p:nvCxnSpPr>
          <p:cNvPr id="60" name="Straight Connector 59">
            <a:extLst>
              <a:ext uri="{FF2B5EF4-FFF2-40B4-BE49-F238E27FC236}">
                <a16:creationId xmlns:a16="http://schemas.microsoft.com/office/drawing/2014/main" id="{5ABB19B6-DB49-4774-B95C-B621B1E491DD}"/>
              </a:ext>
            </a:extLst>
          </p:cNvPr>
          <p:cNvCxnSpPr>
            <a:cxnSpLocks/>
            <a:stCxn id="28" idx="3"/>
            <a:endCxn id="29" idx="1"/>
          </p:cNvCxnSpPr>
          <p:nvPr/>
        </p:nvCxnSpPr>
        <p:spPr>
          <a:xfrm flipV="1">
            <a:off x="6120670" y="5420186"/>
            <a:ext cx="2386626" cy="63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 name="Table 19">
            <a:extLst>
              <a:ext uri="{FF2B5EF4-FFF2-40B4-BE49-F238E27FC236}">
                <a16:creationId xmlns:a16="http://schemas.microsoft.com/office/drawing/2014/main" id="{F066307E-0AB2-41D6-9799-56980B48630E}"/>
              </a:ext>
            </a:extLst>
          </p:cNvPr>
          <p:cNvGraphicFramePr>
            <a:graphicFrameLocks noGrp="1"/>
          </p:cNvGraphicFramePr>
          <p:nvPr>
            <p:extLst>
              <p:ext uri="{D42A27DB-BD31-4B8C-83A1-F6EECF244321}">
                <p14:modId xmlns:p14="http://schemas.microsoft.com/office/powerpoint/2010/main" val="618842032"/>
              </p:ext>
            </p:extLst>
          </p:nvPr>
        </p:nvGraphicFramePr>
        <p:xfrm>
          <a:off x="3461769" y="2757155"/>
          <a:ext cx="3558036" cy="2316553"/>
        </p:xfrm>
        <a:graphic>
          <a:graphicData uri="http://schemas.openxmlformats.org/drawingml/2006/table">
            <a:tbl>
              <a:tblPr firstRow="1" firstCol="1" bandRow="1">
                <a:tableStyleId>{5C22544A-7EE6-4342-B048-85BDC9FD1C3A}</a:tableStyleId>
              </a:tblPr>
              <a:tblGrid>
                <a:gridCol w="1524558">
                  <a:extLst>
                    <a:ext uri="{9D8B030D-6E8A-4147-A177-3AD203B41FA5}">
                      <a16:colId xmlns:a16="http://schemas.microsoft.com/office/drawing/2014/main" val="2582793893"/>
                    </a:ext>
                  </a:extLst>
                </a:gridCol>
                <a:gridCol w="2033478">
                  <a:extLst>
                    <a:ext uri="{9D8B030D-6E8A-4147-A177-3AD203B41FA5}">
                      <a16:colId xmlns:a16="http://schemas.microsoft.com/office/drawing/2014/main" val="3969762270"/>
                    </a:ext>
                  </a:extLst>
                </a:gridCol>
              </a:tblGrid>
              <a:tr h="403829">
                <a:tc gridSpan="2">
                  <a:txBody>
                    <a:bodyPr/>
                    <a:lstStyle/>
                    <a:p>
                      <a:pPr marL="0" marR="18415" lvl="0" indent="0" algn="ctr" defTabSz="914400" rtl="0" eaLnBrk="1" fontAlgn="auto" latinLnBrk="0" hangingPunct="1">
                        <a:lnSpc>
                          <a:spcPct val="107000"/>
                        </a:lnSpc>
                        <a:spcBef>
                          <a:spcPts val="0"/>
                        </a:spcBef>
                        <a:spcAft>
                          <a:spcPts val="800"/>
                        </a:spcAft>
                        <a:buClrTx/>
                        <a:buSzTx/>
                        <a:buFontTx/>
                        <a:buNone/>
                        <a:tabLst/>
                        <a:defRPr/>
                      </a:pPr>
                      <a:r>
                        <a:rPr lang="en-US" sz="1400" b="1" dirty="0">
                          <a:solidFill>
                            <a:schemeClr val="tx1"/>
                          </a:solidFill>
                        </a:rPr>
                        <a:t>OPD Benefits under Maternity Care</a:t>
                      </a:r>
                      <a:endParaRPr lang="en-IN" sz="1400" b="1" dirty="0">
                        <a:solidFill>
                          <a:schemeClr val="tx1"/>
                        </a:solidFil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tc hMerge="1">
                  <a:txBody>
                    <a:bodyPr/>
                    <a:lstStyle/>
                    <a:p>
                      <a:pPr marR="18415" algn="ctr">
                        <a:lnSpc>
                          <a:spcPct val="107000"/>
                        </a:lnSpc>
                        <a:spcAft>
                          <a:spcPts val="800"/>
                        </a:spcAft>
                      </a:pPr>
                      <a:endParaRPr lang="en-IN"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57655765"/>
                  </a:ext>
                </a:extLst>
              </a:tr>
              <a:tr h="563222">
                <a:tc>
                  <a:txBody>
                    <a:bodyPr/>
                    <a:lstStyle/>
                    <a:p>
                      <a:pPr marR="18415" algn="ctr">
                        <a:lnSpc>
                          <a:spcPct val="107000"/>
                        </a:lnSpc>
                        <a:spcAft>
                          <a:spcPts val="800"/>
                        </a:spcAft>
                      </a:pPr>
                      <a:r>
                        <a:rPr lang="en-GB" sz="1400" dirty="0">
                          <a:solidFill>
                            <a:schemeClr val="tx1"/>
                          </a:solidFill>
                          <a:effectLst/>
                        </a:rPr>
                        <a:t>Period</a:t>
                      </a:r>
                      <a:endParaRPr lang="en-IN"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tc>
                  <a:txBody>
                    <a:bodyPr/>
                    <a:lstStyle/>
                    <a:p>
                      <a:pPr marR="18415" algn="ctr">
                        <a:lnSpc>
                          <a:spcPct val="107000"/>
                        </a:lnSpc>
                        <a:spcAft>
                          <a:spcPts val="800"/>
                        </a:spcAft>
                      </a:pPr>
                      <a:r>
                        <a:rPr lang="en-GB" sz="1400" b="1" dirty="0">
                          <a:solidFill>
                            <a:schemeClr val="tx1"/>
                          </a:solidFill>
                          <a:effectLst/>
                        </a:rPr>
                        <a:t>Number of Eligible OPD Consultations</a:t>
                      </a:r>
                      <a:endParaRPr lang="en-IN"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82861303"/>
                  </a:ext>
                </a:extLst>
              </a:tr>
              <a:tr h="669842">
                <a:tc>
                  <a:txBody>
                    <a:bodyPr/>
                    <a:lstStyle/>
                    <a:p>
                      <a:pPr marR="18415" algn="ctr">
                        <a:lnSpc>
                          <a:spcPct val="107000"/>
                        </a:lnSpc>
                        <a:spcAft>
                          <a:spcPts val="800"/>
                        </a:spcAft>
                      </a:pPr>
                      <a:r>
                        <a:rPr lang="en-GB" sz="1400" dirty="0">
                          <a:solidFill>
                            <a:schemeClr val="tx1"/>
                          </a:solidFill>
                          <a:effectLst/>
                        </a:rPr>
                        <a:t>During ante-natal period</a:t>
                      </a:r>
                      <a:endParaRPr lang="en-IN"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tc>
                  <a:txBody>
                    <a:bodyPr/>
                    <a:lstStyle/>
                    <a:p>
                      <a:pPr marR="18415" algn="ctr">
                        <a:lnSpc>
                          <a:spcPct val="107000"/>
                        </a:lnSpc>
                        <a:spcAft>
                          <a:spcPts val="800"/>
                        </a:spcAft>
                      </a:pPr>
                      <a:r>
                        <a:rPr lang="en-GB" sz="1400" b="1" dirty="0">
                          <a:solidFill>
                            <a:schemeClr val="tx1"/>
                          </a:solidFill>
                          <a:effectLst/>
                        </a:rPr>
                        <a:t>3 OPD consultations, 1 in every trimester of the pregnancy</a:t>
                      </a:r>
                      <a:endParaRPr lang="en-IN"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65054413"/>
                  </a:ext>
                </a:extLst>
              </a:tr>
              <a:tr h="654885">
                <a:tc>
                  <a:txBody>
                    <a:bodyPr/>
                    <a:lstStyle/>
                    <a:p>
                      <a:pPr marR="18415" algn="ctr">
                        <a:lnSpc>
                          <a:spcPct val="107000"/>
                        </a:lnSpc>
                        <a:spcAft>
                          <a:spcPts val="800"/>
                        </a:spcAft>
                      </a:pPr>
                      <a:r>
                        <a:rPr lang="en-GB" sz="1400" dirty="0">
                          <a:solidFill>
                            <a:schemeClr val="tx1"/>
                          </a:solidFill>
                          <a:effectLst/>
                        </a:rPr>
                        <a:t>During post-natal period</a:t>
                      </a:r>
                      <a:endParaRPr lang="en-IN"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tc>
                  <a:txBody>
                    <a:bodyPr/>
                    <a:lstStyle/>
                    <a:p>
                      <a:pPr marR="18415" algn="ctr">
                        <a:lnSpc>
                          <a:spcPct val="107000"/>
                        </a:lnSpc>
                        <a:spcAft>
                          <a:spcPts val="800"/>
                        </a:spcAft>
                      </a:pPr>
                      <a:r>
                        <a:rPr lang="en-GB" sz="1400" b="1" dirty="0">
                          <a:solidFill>
                            <a:schemeClr val="tx1"/>
                          </a:solidFill>
                          <a:effectLst/>
                        </a:rPr>
                        <a:t>3 OPD consultations within 30 days of delivery</a:t>
                      </a:r>
                      <a:endParaRPr lang="en-IN"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44546390"/>
                  </a:ext>
                </a:extLst>
              </a:tr>
            </a:tbl>
          </a:graphicData>
        </a:graphic>
      </p:graphicFrame>
      <p:graphicFrame>
        <p:nvGraphicFramePr>
          <p:cNvPr id="22" name="Table 21">
            <a:extLst>
              <a:ext uri="{FF2B5EF4-FFF2-40B4-BE49-F238E27FC236}">
                <a16:creationId xmlns:a16="http://schemas.microsoft.com/office/drawing/2014/main" id="{E40AD3AF-E749-4C66-B005-4784706358D3}"/>
              </a:ext>
            </a:extLst>
          </p:cNvPr>
          <p:cNvGraphicFramePr>
            <a:graphicFrameLocks noGrp="1"/>
          </p:cNvGraphicFramePr>
          <p:nvPr>
            <p:extLst>
              <p:ext uri="{D42A27DB-BD31-4B8C-83A1-F6EECF244321}">
                <p14:modId xmlns:p14="http://schemas.microsoft.com/office/powerpoint/2010/main" val="3355683898"/>
              </p:ext>
            </p:extLst>
          </p:nvPr>
        </p:nvGraphicFramePr>
        <p:xfrm>
          <a:off x="7329693" y="2753257"/>
          <a:ext cx="3223559" cy="2327133"/>
        </p:xfrm>
        <a:graphic>
          <a:graphicData uri="http://schemas.openxmlformats.org/drawingml/2006/table">
            <a:tbl>
              <a:tblPr firstRow="1" firstCol="1" bandRow="1">
                <a:tableStyleId>{5C22544A-7EE6-4342-B048-85BDC9FD1C3A}</a:tableStyleId>
              </a:tblPr>
              <a:tblGrid>
                <a:gridCol w="1381414">
                  <a:extLst>
                    <a:ext uri="{9D8B030D-6E8A-4147-A177-3AD203B41FA5}">
                      <a16:colId xmlns:a16="http://schemas.microsoft.com/office/drawing/2014/main" val="2741988125"/>
                    </a:ext>
                  </a:extLst>
                </a:gridCol>
                <a:gridCol w="1842145">
                  <a:extLst>
                    <a:ext uri="{9D8B030D-6E8A-4147-A177-3AD203B41FA5}">
                      <a16:colId xmlns:a16="http://schemas.microsoft.com/office/drawing/2014/main" val="523143445"/>
                    </a:ext>
                  </a:extLst>
                </a:gridCol>
              </a:tblGrid>
              <a:tr h="392351">
                <a:tc gridSpan="2">
                  <a:txBody>
                    <a:bodyPr/>
                    <a:lstStyle/>
                    <a:p>
                      <a:pPr marL="0" marR="18415" lvl="0" indent="0" algn="ctr" defTabSz="914400" rtl="0" eaLnBrk="1" fontAlgn="auto" latinLnBrk="0" hangingPunct="1">
                        <a:lnSpc>
                          <a:spcPct val="107000"/>
                        </a:lnSpc>
                        <a:spcBef>
                          <a:spcPts val="0"/>
                        </a:spcBef>
                        <a:spcAft>
                          <a:spcPts val="800"/>
                        </a:spcAft>
                        <a:buClrTx/>
                        <a:buSzTx/>
                        <a:buFontTx/>
                        <a:buNone/>
                        <a:tabLst/>
                        <a:defRPr/>
                      </a:pPr>
                      <a:r>
                        <a:rPr lang="en-US" sz="1400" b="1" dirty="0">
                          <a:solidFill>
                            <a:schemeClr val="tx1"/>
                          </a:solidFill>
                        </a:rPr>
                        <a:t>Child Care Benefits</a:t>
                      </a:r>
                      <a:endParaRPr lang="en-IN" sz="1400" b="1" dirty="0">
                        <a:solidFill>
                          <a:schemeClr val="tx1"/>
                        </a:solidFil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R="18415" algn="ctr">
                        <a:lnSpc>
                          <a:spcPct val="107000"/>
                        </a:lnSpc>
                        <a:spcAft>
                          <a:spcPts val="800"/>
                        </a:spcAft>
                      </a:pP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9169574"/>
                  </a:ext>
                </a:extLst>
              </a:tr>
              <a:tr h="911018">
                <a:tc>
                  <a:txBody>
                    <a:bodyPr/>
                    <a:lstStyle/>
                    <a:p>
                      <a:pPr marR="18415" algn="ctr">
                        <a:lnSpc>
                          <a:spcPct val="107000"/>
                        </a:lnSpc>
                        <a:spcAft>
                          <a:spcPts val="800"/>
                        </a:spcAft>
                      </a:pPr>
                      <a:r>
                        <a:rPr lang="en-GB" sz="1400" dirty="0">
                          <a:solidFill>
                            <a:schemeClr val="tx1"/>
                          </a:solidFill>
                          <a:effectLst/>
                        </a:rPr>
                        <a:t>Age Group of Child Beneficiary</a:t>
                      </a:r>
                      <a:endParaRPr lang="en-IN"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R="18415" algn="ctr">
                        <a:lnSpc>
                          <a:spcPct val="107000"/>
                        </a:lnSpc>
                        <a:spcAft>
                          <a:spcPts val="800"/>
                        </a:spcAft>
                      </a:pPr>
                      <a:r>
                        <a:rPr lang="en-GB" sz="1400" b="1" dirty="0">
                          <a:solidFill>
                            <a:schemeClr val="tx1"/>
                          </a:solidFill>
                          <a:effectLst/>
                        </a:rPr>
                        <a:t>Number of Eligible OPD Consultations in each Policy Cover Period</a:t>
                      </a:r>
                      <a:endParaRPr lang="en-IN"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8404198"/>
                  </a:ext>
                </a:extLst>
              </a:tr>
              <a:tr h="337757">
                <a:tc>
                  <a:txBody>
                    <a:bodyPr/>
                    <a:lstStyle/>
                    <a:p>
                      <a:pPr marR="18415" algn="ctr">
                        <a:lnSpc>
                          <a:spcPct val="107000"/>
                        </a:lnSpc>
                        <a:spcAft>
                          <a:spcPts val="800"/>
                        </a:spcAft>
                      </a:pPr>
                      <a:r>
                        <a:rPr lang="en-GB" sz="1400" dirty="0">
                          <a:solidFill>
                            <a:schemeClr val="tx1"/>
                          </a:solidFill>
                          <a:effectLst/>
                        </a:rPr>
                        <a:t>0-6 months</a:t>
                      </a:r>
                      <a:endParaRPr lang="en-IN"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R="18415" algn="ctr">
                        <a:lnSpc>
                          <a:spcPct val="107000"/>
                        </a:lnSpc>
                        <a:spcAft>
                          <a:spcPts val="800"/>
                        </a:spcAft>
                      </a:pPr>
                      <a:r>
                        <a:rPr lang="en-GB" sz="1400" b="1" dirty="0">
                          <a:solidFill>
                            <a:schemeClr val="tx1"/>
                          </a:solidFill>
                          <a:effectLst/>
                        </a:rPr>
                        <a:t>2</a:t>
                      </a:r>
                      <a:endParaRPr lang="en-IN"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63659623"/>
                  </a:ext>
                </a:extLst>
              </a:tr>
              <a:tr h="337757">
                <a:tc>
                  <a:txBody>
                    <a:bodyPr/>
                    <a:lstStyle/>
                    <a:p>
                      <a:pPr marR="18415" algn="ctr">
                        <a:lnSpc>
                          <a:spcPct val="107000"/>
                        </a:lnSpc>
                        <a:spcAft>
                          <a:spcPts val="800"/>
                        </a:spcAft>
                      </a:pPr>
                      <a:r>
                        <a:rPr lang="en-GB" sz="1400">
                          <a:solidFill>
                            <a:schemeClr val="tx1"/>
                          </a:solidFill>
                          <a:effectLst/>
                        </a:rPr>
                        <a:t>6-12 months</a:t>
                      </a:r>
                      <a:endParaRPr lang="en-IN"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R="18415" algn="ctr">
                        <a:lnSpc>
                          <a:spcPct val="107000"/>
                        </a:lnSpc>
                        <a:spcAft>
                          <a:spcPts val="800"/>
                        </a:spcAft>
                      </a:pPr>
                      <a:r>
                        <a:rPr lang="en-GB" sz="1400" b="1" dirty="0">
                          <a:solidFill>
                            <a:schemeClr val="tx1"/>
                          </a:solidFill>
                          <a:effectLst/>
                        </a:rPr>
                        <a:t>1</a:t>
                      </a:r>
                      <a:endParaRPr lang="en-IN"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74169909"/>
                  </a:ext>
                </a:extLst>
              </a:tr>
              <a:tr h="348250">
                <a:tc>
                  <a:txBody>
                    <a:bodyPr/>
                    <a:lstStyle/>
                    <a:p>
                      <a:pPr marR="18415" algn="ctr">
                        <a:lnSpc>
                          <a:spcPct val="107000"/>
                        </a:lnSpc>
                        <a:spcAft>
                          <a:spcPts val="800"/>
                        </a:spcAft>
                      </a:pPr>
                      <a:r>
                        <a:rPr lang="en-GB" sz="1400" dirty="0">
                          <a:solidFill>
                            <a:schemeClr val="tx1"/>
                          </a:solidFill>
                          <a:effectLst/>
                        </a:rPr>
                        <a:t>1-5 years</a:t>
                      </a:r>
                      <a:endParaRPr lang="en-IN"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R="18415" algn="ctr">
                        <a:lnSpc>
                          <a:spcPct val="107000"/>
                        </a:lnSpc>
                        <a:spcAft>
                          <a:spcPts val="800"/>
                        </a:spcAft>
                      </a:pPr>
                      <a:r>
                        <a:rPr lang="en-GB" sz="1400" b="1" dirty="0">
                          <a:solidFill>
                            <a:schemeClr val="tx1"/>
                          </a:solidFill>
                          <a:effectLst/>
                        </a:rPr>
                        <a:t>1</a:t>
                      </a:r>
                      <a:endParaRPr lang="en-IN"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85467053"/>
                  </a:ext>
                </a:extLst>
              </a:tr>
            </a:tbl>
          </a:graphicData>
        </a:graphic>
      </p:graphicFrame>
      <p:grpSp>
        <p:nvGrpSpPr>
          <p:cNvPr id="52" name="Group 51">
            <a:extLst>
              <a:ext uri="{FF2B5EF4-FFF2-40B4-BE49-F238E27FC236}">
                <a16:creationId xmlns:a16="http://schemas.microsoft.com/office/drawing/2014/main" id="{0F7EC5C5-B1E2-4767-85CA-DE5D0B422CF4}"/>
              </a:ext>
            </a:extLst>
          </p:cNvPr>
          <p:cNvGrpSpPr/>
          <p:nvPr/>
        </p:nvGrpSpPr>
        <p:grpSpPr>
          <a:xfrm>
            <a:off x="10676221" y="2756423"/>
            <a:ext cx="1360203" cy="2323967"/>
            <a:chOff x="10676221" y="2333274"/>
            <a:chExt cx="1360203" cy="2323967"/>
          </a:xfrm>
          <a:solidFill>
            <a:schemeClr val="accent4">
              <a:lumMod val="20000"/>
              <a:lumOff val="80000"/>
            </a:schemeClr>
          </a:solidFill>
        </p:grpSpPr>
        <p:sp>
          <p:nvSpPr>
            <p:cNvPr id="23" name="TextBox 22">
              <a:extLst>
                <a:ext uri="{FF2B5EF4-FFF2-40B4-BE49-F238E27FC236}">
                  <a16:creationId xmlns:a16="http://schemas.microsoft.com/office/drawing/2014/main" id="{BB647D82-ED60-41CA-AB85-D3C93E1DE95B}"/>
                </a:ext>
              </a:extLst>
            </p:cNvPr>
            <p:cNvSpPr txBox="1"/>
            <p:nvPr/>
          </p:nvSpPr>
          <p:spPr>
            <a:xfrm>
              <a:off x="10676221" y="2333274"/>
              <a:ext cx="1360203" cy="523220"/>
            </a:xfrm>
            <a:prstGeom prst="rect">
              <a:avLst/>
            </a:prstGeom>
            <a:grp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a:solidFill>
                    <a:schemeClr val="tx1"/>
                  </a:solidFill>
                </a:rPr>
                <a:t>Cardiac &amp; Diabetes OPD</a:t>
              </a:r>
              <a:endParaRPr lang="en-IN" sz="1400" b="1" dirty="0">
                <a:solidFill>
                  <a:schemeClr val="tx1"/>
                </a:solidFill>
              </a:endParaRPr>
            </a:p>
          </p:txBody>
        </p:sp>
        <p:sp>
          <p:nvSpPr>
            <p:cNvPr id="24" name="TextBox 23">
              <a:extLst>
                <a:ext uri="{FF2B5EF4-FFF2-40B4-BE49-F238E27FC236}">
                  <a16:creationId xmlns:a16="http://schemas.microsoft.com/office/drawing/2014/main" id="{100E7260-7684-4051-B0EB-83ACDFFCE434}"/>
                </a:ext>
              </a:extLst>
            </p:cNvPr>
            <p:cNvSpPr txBox="1"/>
            <p:nvPr/>
          </p:nvSpPr>
          <p:spPr>
            <a:xfrm>
              <a:off x="10676221" y="2907597"/>
              <a:ext cx="1360203" cy="1749644"/>
            </a:xfrm>
            <a:prstGeom prst="rect">
              <a:avLst/>
            </a:prstGeom>
            <a:grpFill/>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IN" sz="1400" b="1" dirty="0">
                  <a:solidFill>
                    <a:schemeClr val="tx1"/>
                  </a:solidFill>
                  <a:effectLst/>
                  <a:latin typeface="Calibri" panose="020F0502020204030204" pitchFamily="34" charset="0"/>
                  <a:ea typeface="Calibri" panose="020F0502020204030204" pitchFamily="34" charset="0"/>
                </a:rPr>
                <a:t>This benefit is limited to three OPD consultations per beneficiary in each Policy Cover Period.</a:t>
              </a:r>
              <a:endParaRPr lang="en-IN" sz="1400" b="1" dirty="0">
                <a:solidFill>
                  <a:schemeClr val="tx1"/>
                </a:solidFill>
              </a:endParaRPr>
            </a:p>
          </p:txBody>
        </p:sp>
      </p:grpSp>
      <p:sp>
        <p:nvSpPr>
          <p:cNvPr id="16" name="TextBox 15">
            <a:extLst>
              <a:ext uri="{FF2B5EF4-FFF2-40B4-BE49-F238E27FC236}">
                <a16:creationId xmlns:a16="http://schemas.microsoft.com/office/drawing/2014/main" id="{6B3952C7-1359-4727-AC8D-B76A296861D7}"/>
              </a:ext>
            </a:extLst>
          </p:cNvPr>
          <p:cNvSpPr txBox="1"/>
          <p:nvPr/>
        </p:nvSpPr>
        <p:spPr>
          <a:xfrm>
            <a:off x="3461768" y="2173020"/>
            <a:ext cx="8595236" cy="337655"/>
          </a:xfrm>
          <a:prstGeom prst="rect">
            <a:avLst/>
          </a:prstGeom>
          <a:solidFill>
            <a:srgbClr val="002060"/>
          </a:solidFill>
          <a:ln w="12700"/>
        </p:spPr>
        <p:style>
          <a:lnRef idx="2">
            <a:schemeClr val="accent1"/>
          </a:lnRef>
          <a:fillRef idx="1">
            <a:schemeClr val="lt1"/>
          </a:fillRef>
          <a:effectRef idx="0">
            <a:schemeClr val="accent1"/>
          </a:effectRef>
          <a:fontRef idx="minor">
            <a:schemeClr val="dk1"/>
          </a:fontRef>
        </p:style>
        <p:txBody>
          <a:bodyPr wrap="none" rtlCol="0" anchor="ctr">
            <a:noAutofit/>
          </a:bodyPr>
          <a:lstStyle/>
          <a:p>
            <a:pPr algn="ctr"/>
            <a:r>
              <a:rPr lang="en-US" sz="1400" b="1" dirty="0">
                <a:solidFill>
                  <a:schemeClr val="bg1"/>
                </a:solidFill>
              </a:rPr>
              <a:t>L</a:t>
            </a:r>
            <a:r>
              <a:rPr lang="en-IN" sz="1400" b="1" dirty="0">
                <a:solidFill>
                  <a:schemeClr val="bg1"/>
                </a:solidFill>
              </a:rPr>
              <a:t>imitations of Insurance Benefit Availability for OPD/OPD Diagnostics/Follow-up care Packages</a:t>
            </a:r>
          </a:p>
        </p:txBody>
      </p:sp>
      <p:sp>
        <p:nvSpPr>
          <p:cNvPr id="34" name="Pentagon 8">
            <a:extLst>
              <a:ext uri="{FF2B5EF4-FFF2-40B4-BE49-F238E27FC236}">
                <a16:creationId xmlns:a16="http://schemas.microsoft.com/office/drawing/2014/main" id="{990A9E5B-B849-9CF9-415F-43B853AD6617}"/>
              </a:ext>
            </a:extLst>
          </p:cNvPr>
          <p:cNvSpPr/>
          <p:nvPr/>
        </p:nvSpPr>
        <p:spPr bwMode="auto">
          <a:xfrm>
            <a:off x="155574" y="3601680"/>
            <a:ext cx="3108419" cy="1441525"/>
          </a:xfrm>
          <a:prstGeom prst="homePlat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Aft>
                <a:spcPct val="0"/>
              </a:spcAft>
            </a:pPr>
            <a:r>
              <a:rPr kumimoji="0" lang="en-US" sz="1400" b="1" i="0" u="none" strike="noStrike" cap="none" normalizeH="0" baseline="0" dirty="0">
                <a:ln>
                  <a:noFill/>
                </a:ln>
                <a:solidFill>
                  <a:schemeClr val="bg1"/>
                </a:solidFill>
                <a:effectLst/>
                <a:cs typeface="Times New Roman" pitchFamily="18" charset="0"/>
              </a:rPr>
              <a:t>Cover 2</a:t>
            </a:r>
            <a:endParaRPr lang="en-US" sz="1400" b="1" dirty="0">
              <a:solidFill>
                <a:schemeClr val="bg1"/>
              </a:solidFill>
              <a:cs typeface="Times New Roman" pitchFamily="18" charset="0"/>
            </a:endParaRPr>
          </a:p>
          <a:p>
            <a:pPr marR="0" defTabSz="914400" rtl="0" eaLnBrk="1" fontAlgn="base" latinLnBrk="0" hangingPunct="1">
              <a:lnSpc>
                <a:spcPct val="100000"/>
              </a:lnSpc>
              <a:spcAft>
                <a:spcPct val="0"/>
              </a:spcAft>
              <a:buClrTx/>
              <a:buSzTx/>
              <a:tabLst/>
            </a:pPr>
            <a:r>
              <a:rPr lang="en-US" sz="1400" b="1" dirty="0">
                <a:solidFill>
                  <a:schemeClr val="bg1"/>
                </a:solidFill>
                <a:cs typeface="Times New Roman" pitchFamily="18" charset="0"/>
              </a:rPr>
              <a:t>INSURANCE COVER for OPD/OPD Diagnostics and Follow-up Care –</a:t>
            </a:r>
          </a:p>
          <a:p>
            <a:pPr marR="0" defTabSz="914400" rtl="0" eaLnBrk="1" fontAlgn="base" latinLnBrk="0" hangingPunct="1">
              <a:lnSpc>
                <a:spcPct val="100000"/>
              </a:lnSpc>
              <a:spcAft>
                <a:spcPct val="0"/>
              </a:spcAft>
              <a:buClrTx/>
              <a:buSzTx/>
              <a:tabLst/>
            </a:pPr>
            <a:r>
              <a:rPr kumimoji="0" lang="en-US" sz="1400" b="1" i="0" u="none" strike="noStrike" cap="none" normalizeH="0" baseline="0" dirty="0">
                <a:ln>
                  <a:noFill/>
                </a:ln>
                <a:solidFill>
                  <a:schemeClr val="bg1"/>
                </a:solidFill>
                <a:effectLst/>
                <a:cs typeface="Times New Roman" pitchFamily="18" charset="0"/>
              </a:rPr>
              <a:t>₹ 30,000/- PER HOUSEHOLD.</a:t>
            </a:r>
          </a:p>
        </p:txBody>
      </p:sp>
      <p:cxnSp>
        <p:nvCxnSpPr>
          <p:cNvPr id="36" name="Straight Connector 35">
            <a:extLst>
              <a:ext uri="{FF2B5EF4-FFF2-40B4-BE49-F238E27FC236}">
                <a16:creationId xmlns:a16="http://schemas.microsoft.com/office/drawing/2014/main" id="{009468C7-750C-6339-3841-60AE680A5146}"/>
              </a:ext>
            </a:extLst>
          </p:cNvPr>
          <p:cNvCxnSpPr>
            <a:cxnSpLocks/>
          </p:cNvCxnSpPr>
          <p:nvPr/>
        </p:nvCxnSpPr>
        <p:spPr>
          <a:xfrm flipV="1">
            <a:off x="4958997" y="2611646"/>
            <a:ext cx="0" cy="141611"/>
          </a:xfrm>
          <a:prstGeom prst="line">
            <a:avLst/>
          </a:prstGeom>
          <a:ln w="19050">
            <a:solidFill>
              <a:srgbClr val="222222"/>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06DA9B8-8C7A-3AA0-26B9-709214BB8278}"/>
              </a:ext>
            </a:extLst>
          </p:cNvPr>
          <p:cNvSpPr txBox="1"/>
          <p:nvPr/>
        </p:nvSpPr>
        <p:spPr>
          <a:xfrm>
            <a:off x="3461766" y="1788409"/>
            <a:ext cx="8595238" cy="276999"/>
          </a:xfrm>
          <a:prstGeom prst="rect">
            <a:avLst/>
          </a:prstGeom>
          <a:solidFill>
            <a:srgbClr val="002060"/>
          </a:solidFill>
          <a:ln w="12700">
            <a:solidFill>
              <a:schemeClr val="accent1"/>
            </a:solidFill>
          </a:ln>
        </p:spPr>
        <p:txBody>
          <a:bodyPr wrap="square" rtlCol="0">
            <a:spAutoFit/>
          </a:bodyPr>
          <a:lstStyle/>
          <a:p>
            <a:pPr algn="ctr" fontAlgn="base">
              <a:spcBef>
                <a:spcPct val="50000"/>
              </a:spcBef>
              <a:spcAft>
                <a:spcPct val="0"/>
              </a:spcAft>
            </a:pPr>
            <a:r>
              <a:rPr lang="en-US" sz="1200" b="1" dirty="0">
                <a:solidFill>
                  <a:schemeClr val="bg1"/>
                </a:solidFill>
                <a:latin typeface="Trebuchet MS" pitchFamily="34" charset="0"/>
                <a:cs typeface="Times New Roman" pitchFamily="18" charset="0"/>
              </a:rPr>
              <a:t>All OPD/OPD Diagnostics/Follow-up Care Benefits listed under Schedule 3 of the Insurance Contract. </a:t>
            </a:r>
          </a:p>
        </p:txBody>
      </p:sp>
      <p:sp>
        <p:nvSpPr>
          <p:cNvPr id="12" name="Left Bracket 11">
            <a:extLst>
              <a:ext uri="{FF2B5EF4-FFF2-40B4-BE49-F238E27FC236}">
                <a16:creationId xmlns:a16="http://schemas.microsoft.com/office/drawing/2014/main" id="{84340425-8AE4-24F2-2BE3-1CCB2E4A13A2}"/>
              </a:ext>
            </a:extLst>
          </p:cNvPr>
          <p:cNvSpPr/>
          <p:nvPr/>
        </p:nvSpPr>
        <p:spPr>
          <a:xfrm>
            <a:off x="3267201" y="1705511"/>
            <a:ext cx="287031" cy="5015575"/>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8" name="Arrow: Pentagon 37">
            <a:extLst>
              <a:ext uri="{FF2B5EF4-FFF2-40B4-BE49-F238E27FC236}">
                <a16:creationId xmlns:a16="http://schemas.microsoft.com/office/drawing/2014/main" id="{4D2AB513-3AB1-4C68-C822-F942D252D9B7}"/>
              </a:ext>
            </a:extLst>
          </p:cNvPr>
          <p:cNvSpPr/>
          <p:nvPr/>
        </p:nvSpPr>
        <p:spPr>
          <a:xfrm>
            <a:off x="3263993" y="1269289"/>
            <a:ext cx="171357" cy="45719"/>
          </a:xfrm>
          <a:prstGeom prst="homePlat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5563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34D7B-D459-4BA5-AEA6-7A2D19896286}"/>
              </a:ext>
            </a:extLst>
          </p:cNvPr>
          <p:cNvSpPr>
            <a:spLocks noGrp="1"/>
          </p:cNvSpPr>
          <p:nvPr>
            <p:ph type="title"/>
          </p:nvPr>
        </p:nvSpPr>
        <p:spPr>
          <a:xfrm>
            <a:off x="155575" y="160841"/>
            <a:ext cx="8784144" cy="681640"/>
          </a:xfrm>
        </p:spPr>
        <p:txBody>
          <a:bodyPr/>
          <a:lstStyle/>
          <a:p>
            <a:r>
              <a:rPr lang="en-US" sz="2800" b="1" dirty="0"/>
              <a:t>MHIS 4 and MHIS 5 Major Points of Differences  </a:t>
            </a:r>
            <a:endParaRPr lang="en-IN" sz="2800" b="1" dirty="0"/>
          </a:p>
        </p:txBody>
      </p:sp>
      <p:graphicFrame>
        <p:nvGraphicFramePr>
          <p:cNvPr id="4" name="Table 3">
            <a:extLst>
              <a:ext uri="{FF2B5EF4-FFF2-40B4-BE49-F238E27FC236}">
                <a16:creationId xmlns:a16="http://schemas.microsoft.com/office/drawing/2014/main" id="{08D7B7A5-CDEC-657B-C8B7-FA7A7A067F54}"/>
              </a:ext>
            </a:extLst>
          </p:cNvPr>
          <p:cNvGraphicFramePr>
            <a:graphicFrameLocks noGrp="1"/>
          </p:cNvGraphicFramePr>
          <p:nvPr>
            <p:extLst>
              <p:ext uri="{D42A27DB-BD31-4B8C-83A1-F6EECF244321}">
                <p14:modId xmlns:p14="http://schemas.microsoft.com/office/powerpoint/2010/main" val="1046070306"/>
              </p:ext>
            </p:extLst>
          </p:nvPr>
        </p:nvGraphicFramePr>
        <p:xfrm>
          <a:off x="155575" y="920749"/>
          <a:ext cx="11881937" cy="5776410"/>
        </p:xfrm>
        <a:graphic>
          <a:graphicData uri="http://schemas.openxmlformats.org/drawingml/2006/table">
            <a:tbl>
              <a:tblPr>
                <a:tableStyleId>{BC89EF96-8CEA-46FF-86C4-4CE0E7609802}</a:tableStyleId>
              </a:tblPr>
              <a:tblGrid>
                <a:gridCol w="2708429">
                  <a:extLst>
                    <a:ext uri="{9D8B030D-6E8A-4147-A177-3AD203B41FA5}">
                      <a16:colId xmlns:a16="http://schemas.microsoft.com/office/drawing/2014/main" val="3332248263"/>
                    </a:ext>
                  </a:extLst>
                </a:gridCol>
                <a:gridCol w="4612561">
                  <a:extLst>
                    <a:ext uri="{9D8B030D-6E8A-4147-A177-3AD203B41FA5}">
                      <a16:colId xmlns:a16="http://schemas.microsoft.com/office/drawing/2014/main" val="3112847403"/>
                    </a:ext>
                  </a:extLst>
                </a:gridCol>
                <a:gridCol w="4560947">
                  <a:extLst>
                    <a:ext uri="{9D8B030D-6E8A-4147-A177-3AD203B41FA5}">
                      <a16:colId xmlns:a16="http://schemas.microsoft.com/office/drawing/2014/main" val="2753723778"/>
                    </a:ext>
                  </a:extLst>
                </a:gridCol>
              </a:tblGrid>
              <a:tr h="191315">
                <a:tc>
                  <a:txBody>
                    <a:bodyPr/>
                    <a:lstStyle/>
                    <a:p>
                      <a:pPr algn="ctr" fontAlgn="ctr"/>
                      <a:r>
                        <a:rPr lang="en-IN" sz="1200" u="none" strike="noStrike" dirty="0">
                          <a:effectLst/>
                        </a:rPr>
                        <a:t>Subject</a:t>
                      </a:r>
                      <a:endParaRPr lang="en-IN" sz="1200" b="1" i="0" u="none" strike="noStrike" dirty="0">
                        <a:solidFill>
                          <a:srgbClr val="000000"/>
                        </a:solidFill>
                        <a:effectLst/>
                        <a:latin typeface="Calibri" panose="020F0502020204030204" pitchFamily="34" charset="0"/>
                      </a:endParaRPr>
                    </a:p>
                  </a:txBody>
                  <a:tcPr marL="6938" marR="6938" marT="6938" marB="0" anchor="ctr">
                    <a:solidFill>
                      <a:schemeClr val="accent6"/>
                    </a:solidFill>
                  </a:tcPr>
                </a:tc>
                <a:tc>
                  <a:txBody>
                    <a:bodyPr/>
                    <a:lstStyle/>
                    <a:p>
                      <a:pPr algn="ctr" fontAlgn="ctr"/>
                      <a:r>
                        <a:rPr lang="en-IN" sz="1200" u="none" strike="noStrike" dirty="0">
                          <a:effectLst/>
                        </a:rPr>
                        <a:t>MHIS 4</a:t>
                      </a:r>
                      <a:endParaRPr lang="en-IN" sz="1200" b="1" i="0" u="none" strike="noStrike" dirty="0">
                        <a:solidFill>
                          <a:srgbClr val="000000"/>
                        </a:solidFill>
                        <a:effectLst/>
                        <a:latin typeface="Calibri" panose="020F0502020204030204" pitchFamily="34" charset="0"/>
                      </a:endParaRPr>
                    </a:p>
                  </a:txBody>
                  <a:tcPr marL="6938" marR="6938" marT="6938" marB="0" anchor="ctr">
                    <a:solidFill>
                      <a:schemeClr val="accent6"/>
                    </a:solidFill>
                  </a:tcPr>
                </a:tc>
                <a:tc>
                  <a:txBody>
                    <a:bodyPr/>
                    <a:lstStyle/>
                    <a:p>
                      <a:pPr algn="ctr" fontAlgn="ctr"/>
                      <a:r>
                        <a:rPr lang="en-IN" sz="1200" u="none" strike="noStrike" dirty="0">
                          <a:effectLst/>
                        </a:rPr>
                        <a:t>MHIS 5</a:t>
                      </a:r>
                      <a:endParaRPr lang="en-IN" sz="1200" b="1" i="0" u="none" strike="noStrike" dirty="0">
                        <a:solidFill>
                          <a:srgbClr val="000000"/>
                        </a:solidFill>
                        <a:effectLst/>
                        <a:latin typeface="Calibri" panose="020F0502020204030204" pitchFamily="34" charset="0"/>
                      </a:endParaRPr>
                    </a:p>
                  </a:txBody>
                  <a:tcPr marL="6938" marR="6938" marT="6938" marB="0" anchor="ctr">
                    <a:solidFill>
                      <a:schemeClr val="accent6"/>
                    </a:solidFill>
                  </a:tcPr>
                </a:tc>
                <a:extLst>
                  <a:ext uri="{0D108BD9-81ED-4DB2-BD59-A6C34878D82A}">
                    <a16:rowId xmlns:a16="http://schemas.microsoft.com/office/drawing/2014/main" val="1528220808"/>
                  </a:ext>
                </a:extLst>
              </a:tr>
              <a:tr h="559961">
                <a:tc>
                  <a:txBody>
                    <a:bodyPr/>
                    <a:lstStyle/>
                    <a:p>
                      <a:pPr algn="ctr" fontAlgn="ctr"/>
                      <a:r>
                        <a:rPr lang="en-IN" sz="1200" u="none" strike="noStrike" dirty="0">
                          <a:effectLst/>
                        </a:rPr>
                        <a:t>Sum Insured</a:t>
                      </a:r>
                      <a:endParaRPr lang="en-IN" sz="1200" b="1" i="0" u="none" strike="noStrike" dirty="0">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tc>
                  <a:txBody>
                    <a:bodyPr/>
                    <a:lstStyle/>
                    <a:p>
                      <a:pPr algn="ctr" fontAlgn="ctr"/>
                      <a:r>
                        <a:rPr lang="en-US" sz="1200" u="none" strike="noStrike" dirty="0">
                          <a:effectLst/>
                        </a:rPr>
                        <a:t>₹ 5,00,000/- per Household (MHIS &amp; PMJAY)</a:t>
                      </a:r>
                      <a:endParaRPr lang="en-US" sz="1200" b="0" i="0" u="none" strike="noStrike" dirty="0">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tc>
                  <a:txBody>
                    <a:bodyPr/>
                    <a:lstStyle/>
                    <a:p>
                      <a:pPr algn="ctr" fontAlgn="ctr"/>
                      <a:r>
                        <a:rPr lang="en-US" sz="1200" u="none" strike="noStrike" dirty="0">
                          <a:effectLst/>
                        </a:rPr>
                        <a:t>₹ 5,30,000/- per household (MHIS &amp; PMJAY).  ₹ 5,00,000/- for Secondary and Tertiary Care (all PMJAY Packages) and ₹ 30,000/- for OPD/OPD Diagnostic and Follow-up Care. </a:t>
                      </a:r>
                      <a:endParaRPr lang="en-US" sz="1200" b="0" i="0" u="none" strike="noStrike" dirty="0">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extLst>
                  <a:ext uri="{0D108BD9-81ED-4DB2-BD59-A6C34878D82A}">
                    <a16:rowId xmlns:a16="http://schemas.microsoft.com/office/drawing/2014/main" val="3952503860"/>
                  </a:ext>
                </a:extLst>
              </a:tr>
              <a:tr h="559961">
                <a:tc>
                  <a:txBody>
                    <a:bodyPr/>
                    <a:lstStyle/>
                    <a:p>
                      <a:pPr algn="ctr" fontAlgn="ctr"/>
                      <a:r>
                        <a:rPr lang="en-IN" sz="1200" u="none" strike="noStrike" dirty="0">
                          <a:effectLst/>
                        </a:rPr>
                        <a:t>Coverage Breakup </a:t>
                      </a:r>
                      <a:endParaRPr lang="en-IN" sz="1200" b="1" i="0" u="none" strike="noStrike" dirty="0">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tc>
                  <a:txBody>
                    <a:bodyPr/>
                    <a:lstStyle/>
                    <a:p>
                      <a:pPr algn="ctr" fontAlgn="ctr"/>
                      <a:r>
                        <a:rPr lang="en-US" sz="1200" u="none" strike="noStrike" dirty="0">
                          <a:effectLst/>
                        </a:rPr>
                        <a:t>Secondary Care - ₹ 1,50,000/-</a:t>
                      </a:r>
                      <a:br>
                        <a:rPr lang="en-US" sz="1200" u="none" strike="noStrike" dirty="0">
                          <a:effectLst/>
                        </a:rPr>
                      </a:br>
                      <a:r>
                        <a:rPr lang="en-US" sz="1200" u="none" strike="noStrike" dirty="0">
                          <a:effectLst/>
                        </a:rPr>
                        <a:t>Tertiary Care - ₹ 3,50,000/-. Maximum One Time Utilisation of ₹ 2.8 Lakhs for Tertiary Care.</a:t>
                      </a:r>
                      <a:endParaRPr lang="en-US" sz="1200" b="0" i="0" u="none" strike="noStrike" dirty="0">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tc>
                  <a:txBody>
                    <a:bodyPr/>
                    <a:lstStyle/>
                    <a:p>
                      <a:pPr algn="ctr" fontAlgn="ctr"/>
                      <a:r>
                        <a:rPr lang="en-US" sz="1200" u="none" strike="noStrike" dirty="0">
                          <a:effectLst/>
                        </a:rPr>
                        <a:t>No Break-up in Coverage. No Maximum One Time Utilisation. </a:t>
                      </a:r>
                      <a:endParaRPr lang="en-US" sz="1200" b="0" i="0" u="none" strike="noStrike" dirty="0">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extLst>
                  <a:ext uri="{0D108BD9-81ED-4DB2-BD59-A6C34878D82A}">
                    <a16:rowId xmlns:a16="http://schemas.microsoft.com/office/drawing/2014/main" val="178055284"/>
                  </a:ext>
                </a:extLst>
              </a:tr>
              <a:tr h="273786">
                <a:tc>
                  <a:txBody>
                    <a:bodyPr/>
                    <a:lstStyle/>
                    <a:p>
                      <a:pPr algn="ctr" fontAlgn="ctr"/>
                      <a:r>
                        <a:rPr lang="en-IN" sz="1200" u="none" strike="noStrike">
                          <a:effectLst/>
                        </a:rPr>
                        <a:t>Health Benefit Package (HBP)</a:t>
                      </a:r>
                      <a:endParaRPr lang="en-IN" sz="1200" b="1" i="0" u="none" strike="noStrike">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tc>
                  <a:txBody>
                    <a:bodyPr/>
                    <a:lstStyle/>
                    <a:p>
                      <a:pPr algn="ctr" fontAlgn="ctr"/>
                      <a:r>
                        <a:rPr lang="en-IN" sz="1200" u="none" strike="noStrike" dirty="0">
                          <a:effectLst/>
                        </a:rPr>
                        <a:t>2362 packages</a:t>
                      </a:r>
                      <a:endParaRPr lang="en-IN" sz="1200" b="0" i="0" u="none" strike="noStrike" dirty="0">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tc>
                  <a:txBody>
                    <a:bodyPr/>
                    <a:lstStyle/>
                    <a:p>
                      <a:pPr algn="ctr" fontAlgn="ctr"/>
                      <a:r>
                        <a:rPr lang="en-IN" sz="1200" u="none" strike="noStrike" dirty="0">
                          <a:effectLst/>
                        </a:rPr>
                        <a:t>2264 Packages &amp; 3311 Procedures. </a:t>
                      </a:r>
                      <a:endParaRPr lang="en-IN" sz="1200" b="0" i="0" u="none" strike="noStrike" dirty="0">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extLst>
                  <a:ext uri="{0D108BD9-81ED-4DB2-BD59-A6C34878D82A}">
                    <a16:rowId xmlns:a16="http://schemas.microsoft.com/office/drawing/2014/main" val="1666011343"/>
                  </a:ext>
                </a:extLst>
              </a:tr>
              <a:tr h="410680">
                <a:tc>
                  <a:txBody>
                    <a:bodyPr/>
                    <a:lstStyle/>
                    <a:p>
                      <a:pPr algn="ctr" fontAlgn="ctr"/>
                      <a:r>
                        <a:rPr lang="en-US" sz="1200" u="none" strike="noStrike" dirty="0">
                          <a:effectLst/>
                        </a:rPr>
                        <a:t>Enhancement of General Ward Unspecified Rates</a:t>
                      </a:r>
                      <a:endParaRPr lang="en-US" sz="1200" b="1" i="0" u="none" strike="noStrike" dirty="0">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tc>
                  <a:txBody>
                    <a:bodyPr/>
                    <a:lstStyle/>
                    <a:p>
                      <a:pPr algn="ctr" fontAlgn="ctr"/>
                      <a:r>
                        <a:rPr lang="en-IN" sz="1200" u="none" strike="noStrike" dirty="0">
                          <a:effectLst/>
                        </a:rPr>
                        <a:t>General Ward - ₹ 1200,  HDU - ₹ 1500   ICU - ₹ 2500, ICU with vent - ₹ 3500.</a:t>
                      </a:r>
                      <a:endParaRPr lang="en-IN" sz="1200" b="0" i="0" u="none" strike="noStrike" dirty="0">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tc>
                  <a:txBody>
                    <a:bodyPr/>
                    <a:lstStyle/>
                    <a:p>
                      <a:pPr algn="ctr" fontAlgn="ctr"/>
                      <a:r>
                        <a:rPr lang="en-IN" sz="1200" u="none" strike="noStrike" dirty="0">
                          <a:effectLst/>
                        </a:rPr>
                        <a:t>General Ward - ₹ 2100,  HDU - ₹ 3300  ICU - ₹ 8500 ICU with vent - ₹ 9000.</a:t>
                      </a:r>
                      <a:endParaRPr lang="en-IN" sz="1200" b="0" i="0" u="none" strike="noStrike" dirty="0">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extLst>
                  <a:ext uri="{0D108BD9-81ED-4DB2-BD59-A6C34878D82A}">
                    <a16:rowId xmlns:a16="http://schemas.microsoft.com/office/drawing/2014/main" val="4004974235"/>
                  </a:ext>
                </a:extLst>
              </a:tr>
              <a:tr h="191315">
                <a:tc>
                  <a:txBody>
                    <a:bodyPr/>
                    <a:lstStyle/>
                    <a:p>
                      <a:pPr algn="ctr" fontAlgn="ctr"/>
                      <a:r>
                        <a:rPr lang="en-IN" sz="1200" u="none" strike="noStrike">
                          <a:effectLst/>
                        </a:rPr>
                        <a:t>Targeted Household</a:t>
                      </a:r>
                      <a:endParaRPr lang="en-IN" sz="1200" b="1" i="0" u="none" strike="noStrike">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tc>
                  <a:txBody>
                    <a:bodyPr/>
                    <a:lstStyle/>
                    <a:p>
                      <a:pPr algn="ctr" fontAlgn="ctr"/>
                      <a:r>
                        <a:rPr lang="en-IN" sz="1200" u="none" strike="noStrike">
                          <a:effectLst/>
                        </a:rPr>
                        <a:t>837283 (MHIS + SECC Household)</a:t>
                      </a:r>
                      <a:endParaRPr lang="en-IN" sz="1200" b="0" i="0" u="none" strike="noStrike">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tc>
                  <a:txBody>
                    <a:bodyPr/>
                    <a:lstStyle/>
                    <a:p>
                      <a:pPr algn="ctr" fontAlgn="ctr"/>
                      <a:r>
                        <a:rPr lang="en-IN" sz="1200" u="none" strike="noStrike" dirty="0">
                          <a:effectLst/>
                        </a:rPr>
                        <a:t>726530 (MHIS + SECC Household)</a:t>
                      </a:r>
                      <a:endParaRPr lang="en-IN" sz="1200" b="0" i="0" u="none" strike="noStrike" dirty="0">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extLst>
                  <a:ext uri="{0D108BD9-81ED-4DB2-BD59-A6C34878D82A}">
                    <a16:rowId xmlns:a16="http://schemas.microsoft.com/office/drawing/2014/main" val="3318268330"/>
                  </a:ext>
                </a:extLst>
              </a:tr>
              <a:tr h="547572">
                <a:tc>
                  <a:txBody>
                    <a:bodyPr/>
                    <a:lstStyle/>
                    <a:p>
                      <a:pPr algn="ctr" fontAlgn="ctr"/>
                      <a:r>
                        <a:rPr lang="en-IN" sz="1200" u="none" strike="noStrike" dirty="0">
                          <a:effectLst/>
                        </a:rPr>
                        <a:t>Registration Drive</a:t>
                      </a:r>
                      <a:endParaRPr lang="en-IN" sz="1200" b="1" i="0" u="none" strike="noStrike" dirty="0">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tc>
                  <a:txBody>
                    <a:bodyPr/>
                    <a:lstStyle/>
                    <a:p>
                      <a:pPr algn="ctr" fontAlgn="ctr"/>
                      <a:r>
                        <a:rPr lang="en-US" sz="1200" u="none" strike="noStrike" dirty="0">
                          <a:effectLst/>
                        </a:rPr>
                        <a:t>The Insurer had to conduct a Registration Drive of 4 months. There was an extension of the Registration Drive for 3 month.</a:t>
                      </a:r>
                      <a:endParaRPr lang="en-US" sz="1200" b="0" i="0" u="none" strike="noStrike" dirty="0">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tc>
                  <a:txBody>
                    <a:bodyPr/>
                    <a:lstStyle/>
                    <a:p>
                      <a:pPr algn="ctr" fontAlgn="ctr"/>
                      <a:r>
                        <a:rPr lang="en-US" sz="1200" u="none" strike="noStrike" dirty="0">
                          <a:effectLst/>
                        </a:rPr>
                        <a:t>No Registration Drive is Required to be Undertaken by the Insurer. </a:t>
                      </a:r>
                      <a:endParaRPr lang="en-US" sz="1200" b="0" i="0" u="none" strike="noStrike" dirty="0">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extLst>
                  <a:ext uri="{0D108BD9-81ED-4DB2-BD59-A6C34878D82A}">
                    <a16:rowId xmlns:a16="http://schemas.microsoft.com/office/drawing/2014/main" val="321531605"/>
                  </a:ext>
                </a:extLst>
              </a:tr>
              <a:tr h="375638">
                <a:tc>
                  <a:txBody>
                    <a:bodyPr/>
                    <a:lstStyle/>
                    <a:p>
                      <a:pPr algn="ctr" fontAlgn="ctr"/>
                      <a:r>
                        <a:rPr lang="en-IN" sz="1200" u="none" strike="noStrike">
                          <a:effectLst/>
                        </a:rPr>
                        <a:t>Registration Fee</a:t>
                      </a:r>
                      <a:endParaRPr lang="en-IN" sz="1200" b="1" i="0" u="none" strike="noStrike">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tc>
                  <a:txBody>
                    <a:bodyPr/>
                    <a:lstStyle/>
                    <a:p>
                      <a:pPr algn="ctr" fontAlgn="ctr"/>
                      <a:r>
                        <a:rPr lang="en-IN" sz="1200" u="none" strike="noStrike" dirty="0">
                          <a:effectLst/>
                        </a:rPr>
                        <a:t>₹ 30/- per Beneficiary.</a:t>
                      </a:r>
                      <a:endParaRPr lang="en-IN" sz="1200" b="0" i="0" u="none" strike="noStrike" dirty="0">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tc>
                  <a:txBody>
                    <a:bodyPr/>
                    <a:lstStyle/>
                    <a:p>
                      <a:pPr algn="ctr" fontAlgn="ctr"/>
                      <a:r>
                        <a:rPr lang="en-IN" sz="1200" u="none" strike="noStrike" dirty="0">
                          <a:effectLst/>
                        </a:rPr>
                        <a:t>₹ 30/- per MHIS Beneficiary. No Registration Fees for PMJAY Beneficiaries.</a:t>
                      </a:r>
                      <a:endParaRPr lang="en-IN" sz="1200" b="0" i="0" u="none" strike="noStrike" dirty="0">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extLst>
                  <a:ext uri="{0D108BD9-81ED-4DB2-BD59-A6C34878D82A}">
                    <a16:rowId xmlns:a16="http://schemas.microsoft.com/office/drawing/2014/main" val="1294066507"/>
                  </a:ext>
                </a:extLst>
              </a:tr>
              <a:tr h="684465">
                <a:tc>
                  <a:txBody>
                    <a:bodyPr/>
                    <a:lstStyle/>
                    <a:p>
                      <a:pPr algn="ctr" fontAlgn="ctr"/>
                      <a:r>
                        <a:rPr lang="en-IN" sz="1200" u="none" strike="noStrike" dirty="0">
                          <a:effectLst/>
                        </a:rPr>
                        <a:t>Empanelment</a:t>
                      </a:r>
                      <a:endParaRPr lang="en-IN" sz="1200" b="1" i="0" u="none" strike="noStrike" dirty="0">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tc>
                  <a:txBody>
                    <a:bodyPr/>
                    <a:lstStyle/>
                    <a:p>
                      <a:pPr algn="ctr" fontAlgn="ctr"/>
                      <a:r>
                        <a:rPr lang="en-US" sz="1200" u="none" strike="noStrike" dirty="0">
                          <a:effectLst/>
                        </a:rPr>
                        <a:t>Empanelment of hospitals is the responsibility of the insurer under the supervision of SNA within the state of Meghalaya. </a:t>
                      </a:r>
                      <a:endParaRPr lang="en-US" sz="1200" b="0" i="0" u="none" strike="noStrike" dirty="0">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tc>
                  <a:txBody>
                    <a:bodyPr/>
                    <a:lstStyle/>
                    <a:p>
                      <a:pPr algn="ctr" fontAlgn="ctr"/>
                      <a:r>
                        <a:rPr lang="en-US" sz="1200" u="none" strike="noStrike" dirty="0">
                          <a:effectLst/>
                        </a:rPr>
                        <a:t> Auto Empanelment for already empanelled Hospitals in Meghalaya. Empanelment of Hospitals outside the state is done by the respective state implementing PMJAY. </a:t>
                      </a:r>
                      <a:endParaRPr lang="en-US" sz="1200" b="0" i="0" u="none" strike="noStrike" dirty="0">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extLst>
                  <a:ext uri="{0D108BD9-81ED-4DB2-BD59-A6C34878D82A}">
                    <a16:rowId xmlns:a16="http://schemas.microsoft.com/office/drawing/2014/main" val="3226369376"/>
                  </a:ext>
                </a:extLst>
              </a:tr>
              <a:tr h="1297252">
                <a:tc>
                  <a:txBody>
                    <a:bodyPr/>
                    <a:lstStyle/>
                    <a:p>
                      <a:pPr algn="ctr" fontAlgn="ctr"/>
                      <a:r>
                        <a:rPr lang="en-US" sz="1200" u="none" strike="noStrike" dirty="0">
                          <a:effectLst/>
                        </a:rPr>
                        <a:t>Calculation of Administrative cost under refund of premium</a:t>
                      </a:r>
                      <a:endParaRPr lang="en-US" sz="1200" b="1" i="0" u="none" strike="noStrike" dirty="0">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tc>
                  <a:txBody>
                    <a:bodyPr/>
                    <a:lstStyle/>
                    <a:p>
                      <a:pPr algn="ctr" fontAlgn="ctr"/>
                      <a:r>
                        <a:rPr lang="en-US" sz="1200" u="none" strike="noStrike" dirty="0">
                          <a:effectLst/>
                        </a:rPr>
                        <a:t>The percentage that will be allowed for calculation of the Administrative Cost shall be as follows: </a:t>
                      </a:r>
                    </a:p>
                    <a:p>
                      <a:pPr algn="ctr" fontAlgn="ctr"/>
                      <a:r>
                        <a:rPr lang="en-US" sz="1200" u="none" strike="noStrike" dirty="0">
                          <a:effectLst/>
                        </a:rPr>
                        <a:t>(</a:t>
                      </a:r>
                      <a:r>
                        <a:rPr lang="en-US" sz="1200" u="none" strike="noStrike" dirty="0" err="1">
                          <a:effectLst/>
                        </a:rPr>
                        <a:t>i</a:t>
                      </a:r>
                      <a:r>
                        <a:rPr lang="en-US" sz="1200" u="none" strike="noStrike" dirty="0">
                          <a:effectLst/>
                        </a:rPr>
                        <a:t>)     Administrative cost allowed 12% if claim ratio less than 60%.</a:t>
                      </a:r>
                      <a:br>
                        <a:rPr lang="en-US" sz="1200" u="none" strike="noStrike" dirty="0">
                          <a:effectLst/>
                        </a:rPr>
                      </a:br>
                      <a:r>
                        <a:rPr lang="en-US" sz="1200" u="none" strike="noStrike" dirty="0">
                          <a:effectLst/>
                        </a:rPr>
                        <a:t>(ii)   Administrative cost allowed 15% if claim ratio between 60-70%.</a:t>
                      </a:r>
                      <a:br>
                        <a:rPr lang="en-US" sz="1200" u="none" strike="noStrike" dirty="0">
                          <a:effectLst/>
                        </a:rPr>
                      </a:br>
                      <a:r>
                        <a:rPr lang="en-US" sz="1200" u="none" strike="noStrike" dirty="0">
                          <a:effectLst/>
                        </a:rPr>
                        <a:t>(iii) Administrative cost allowed 20% if claim ratio between 70-80%.</a:t>
                      </a:r>
                      <a:br>
                        <a:rPr lang="en-US" sz="1200" u="none" strike="noStrike" dirty="0">
                          <a:effectLst/>
                        </a:rPr>
                      </a:br>
                      <a:br>
                        <a:rPr lang="en-US" sz="1200" u="none" strike="noStrike" dirty="0">
                          <a:effectLst/>
                        </a:rPr>
                      </a:br>
                      <a:endParaRPr lang="en-US" sz="1200" b="0" i="0" u="none" strike="noStrike" dirty="0">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tc>
                  <a:txBody>
                    <a:bodyPr/>
                    <a:lstStyle/>
                    <a:p>
                      <a:pPr algn="ctr" fontAlgn="ctr"/>
                      <a:r>
                        <a:rPr lang="en-US" sz="1200" u="none" strike="noStrike" dirty="0">
                          <a:effectLst/>
                        </a:rPr>
                        <a:t>The percentage that will be allowed for calculation of the Administrative Cost shall be as follows:</a:t>
                      </a:r>
                    </a:p>
                    <a:p>
                      <a:pPr algn="ctr" fontAlgn="ctr"/>
                      <a:r>
                        <a:rPr lang="en-US" sz="1200" u="none" strike="noStrike" dirty="0">
                          <a:effectLst/>
                        </a:rPr>
                        <a:t>(</a:t>
                      </a:r>
                      <a:r>
                        <a:rPr lang="en-US" sz="1200" u="none" strike="noStrike" dirty="0" err="1">
                          <a:effectLst/>
                        </a:rPr>
                        <a:t>i</a:t>
                      </a:r>
                      <a:r>
                        <a:rPr lang="en-US" sz="1200" u="none" strike="noStrike" dirty="0">
                          <a:effectLst/>
                        </a:rPr>
                        <a:t>)     Administrative cost allowed 10% if claim ratio less than 65%.</a:t>
                      </a:r>
                      <a:br>
                        <a:rPr lang="en-US" sz="1200" u="none" strike="noStrike" dirty="0">
                          <a:effectLst/>
                        </a:rPr>
                      </a:br>
                      <a:r>
                        <a:rPr lang="en-US" sz="1200" u="none" strike="noStrike" dirty="0">
                          <a:effectLst/>
                        </a:rPr>
                        <a:t>(ii)   Administrative cost allowed 12% if claim ratio between 66-75%.</a:t>
                      </a:r>
                      <a:br>
                        <a:rPr lang="en-US" sz="1200" u="none" strike="noStrike" dirty="0">
                          <a:effectLst/>
                        </a:rPr>
                      </a:br>
                      <a:r>
                        <a:rPr lang="en-US" sz="1200" u="none" strike="noStrike" dirty="0">
                          <a:effectLst/>
                        </a:rPr>
                        <a:t>(iii) Administrative cost allowed 15% if claim ratio between 76-85%.</a:t>
                      </a:r>
                      <a:endParaRPr lang="en-US" sz="1200" b="0" i="0" u="none" strike="noStrike" dirty="0">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extLst>
                  <a:ext uri="{0D108BD9-81ED-4DB2-BD59-A6C34878D82A}">
                    <a16:rowId xmlns:a16="http://schemas.microsoft.com/office/drawing/2014/main" val="2661419129"/>
                  </a:ext>
                </a:extLst>
              </a:tr>
              <a:tr h="684465">
                <a:tc>
                  <a:txBody>
                    <a:bodyPr/>
                    <a:lstStyle/>
                    <a:p>
                      <a:pPr algn="ctr" fontAlgn="ctr"/>
                      <a:r>
                        <a:rPr lang="en-IN" sz="1200" u="none" strike="noStrike">
                          <a:effectLst/>
                        </a:rPr>
                        <a:t>Sevice Area</a:t>
                      </a:r>
                      <a:endParaRPr lang="en-IN" sz="1200" b="1" i="0" u="none" strike="noStrike">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tc>
                  <a:txBody>
                    <a:bodyPr/>
                    <a:lstStyle/>
                    <a:p>
                      <a:pPr algn="ctr" fontAlgn="ctr"/>
                      <a:r>
                        <a:rPr lang="en-US" sz="1200" u="none" strike="noStrike">
                          <a:effectLst/>
                        </a:rPr>
                        <a:t>Implemented PMJAY MHIS IV in 11 Districts.</a:t>
                      </a:r>
                      <a:endParaRPr lang="en-US" sz="1200" b="0" i="0" u="none" strike="noStrike">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tc>
                  <a:txBody>
                    <a:bodyPr/>
                    <a:lstStyle/>
                    <a:p>
                      <a:pPr algn="ctr" fontAlgn="ctr"/>
                      <a:r>
                        <a:rPr lang="en-US" sz="1200" u="none" strike="noStrike" dirty="0">
                          <a:effectLst/>
                        </a:rPr>
                        <a:t>Propose for implementation of PMJAY MHIS in 11 districts however subjected to new administrative orders, provisions are to be made for implementation in 12 Districts.</a:t>
                      </a:r>
                      <a:endParaRPr lang="en-US" sz="1200" b="0" i="0" u="none" strike="noStrike" dirty="0">
                        <a:solidFill>
                          <a:srgbClr val="000000"/>
                        </a:solidFill>
                        <a:effectLst/>
                        <a:latin typeface="Calibri" panose="020F0502020204030204" pitchFamily="34" charset="0"/>
                      </a:endParaRPr>
                    </a:p>
                  </a:txBody>
                  <a:tcPr marL="6938" marR="6938" marT="6938" marB="0" anchor="ctr">
                    <a:solidFill>
                      <a:schemeClr val="accent1">
                        <a:lumMod val="40000"/>
                        <a:lumOff val="60000"/>
                      </a:schemeClr>
                    </a:solidFill>
                  </a:tcPr>
                </a:tc>
                <a:extLst>
                  <a:ext uri="{0D108BD9-81ED-4DB2-BD59-A6C34878D82A}">
                    <a16:rowId xmlns:a16="http://schemas.microsoft.com/office/drawing/2014/main" val="2166018730"/>
                  </a:ext>
                </a:extLst>
              </a:tr>
            </a:tbl>
          </a:graphicData>
        </a:graphic>
      </p:graphicFrame>
    </p:spTree>
    <p:extLst>
      <p:ext uri="{BB962C8B-B14F-4D97-AF65-F5344CB8AC3E}">
        <p14:creationId xmlns:p14="http://schemas.microsoft.com/office/powerpoint/2010/main" val="2257425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C0C1-F683-4662-BB50-CEF5E54E13CD}"/>
              </a:ext>
            </a:extLst>
          </p:cNvPr>
          <p:cNvSpPr>
            <a:spLocks noGrp="1"/>
          </p:cNvSpPr>
          <p:nvPr>
            <p:ph type="title"/>
          </p:nvPr>
        </p:nvSpPr>
        <p:spPr>
          <a:xfrm>
            <a:off x="155575" y="160841"/>
            <a:ext cx="8784144" cy="730699"/>
          </a:xfrm>
        </p:spPr>
        <p:txBody>
          <a:bodyPr/>
          <a:lstStyle/>
          <a:p>
            <a:r>
              <a:rPr lang="en-US" sz="2800" dirty="0"/>
              <a:t>MHIS 5-PMJAY Payment of Premium</a:t>
            </a:r>
            <a:endParaRPr lang="en-IN" sz="2800" dirty="0"/>
          </a:p>
        </p:txBody>
      </p:sp>
      <p:sp>
        <p:nvSpPr>
          <p:cNvPr id="22" name="Rectangle: Rounded Corners 12">
            <a:extLst>
              <a:ext uri="{FF2B5EF4-FFF2-40B4-BE49-F238E27FC236}">
                <a16:creationId xmlns:a16="http://schemas.microsoft.com/office/drawing/2014/main" id="{D026F066-39EF-4D20-BF99-93693980F152}"/>
              </a:ext>
            </a:extLst>
          </p:cNvPr>
          <p:cNvSpPr txBox="1"/>
          <p:nvPr/>
        </p:nvSpPr>
        <p:spPr>
          <a:xfrm>
            <a:off x="4644587" y="2214184"/>
            <a:ext cx="2891601" cy="1073905"/>
          </a:xfrm>
          <a:prstGeom prst="rect">
            <a:avLst/>
          </a:prstGeom>
          <a:scene3d>
            <a:camera prst="obliqueBottomLeft"/>
            <a:lightRig rig="threePt" dir="t"/>
          </a:scene3d>
        </p:spPr>
        <p:style>
          <a:lnRef idx="0">
            <a:scrgbClr r="0" g="0" b="0"/>
          </a:lnRef>
          <a:fillRef idx="0">
            <a:scrgbClr r="0" g="0" b="0"/>
          </a:fillRef>
          <a:effectRef idx="0">
            <a:scrgbClr r="0" g="0" b="0"/>
          </a:effectRef>
          <a:fontRef idx="minor">
            <a:schemeClr val="dk1"/>
          </a:fontRef>
        </p:style>
        <p:txBody>
          <a:bodyPr spcFirstLastPara="0" vert="horz" wrap="square" lIns="25400" tIns="19050" rIns="25400" bIns="19050" numCol="1" spcCol="1270" anchor="ctr" anchorCtr="0">
            <a:noAutofit/>
          </a:bodyPr>
          <a:lstStyle/>
          <a:p>
            <a:pPr marL="0" lvl="0" indent="0" algn="l" defTabSz="444500">
              <a:lnSpc>
                <a:spcPct val="90000"/>
              </a:lnSpc>
              <a:spcBef>
                <a:spcPct val="0"/>
              </a:spcBef>
              <a:spcAft>
                <a:spcPct val="35000"/>
              </a:spcAft>
              <a:buNone/>
            </a:pPr>
            <a:endParaRPr lang="en-IN" sz="1000" b="1" kern="1200" dirty="0">
              <a:solidFill>
                <a:schemeClr val="tx1"/>
              </a:solidFill>
            </a:endParaRPr>
          </a:p>
        </p:txBody>
      </p:sp>
      <p:sp>
        <p:nvSpPr>
          <p:cNvPr id="16" name="Rectangle: Rounded Corners 18">
            <a:extLst>
              <a:ext uri="{FF2B5EF4-FFF2-40B4-BE49-F238E27FC236}">
                <a16:creationId xmlns:a16="http://schemas.microsoft.com/office/drawing/2014/main" id="{F43D7EBF-009C-4AB1-8614-6263787E3886}"/>
              </a:ext>
            </a:extLst>
          </p:cNvPr>
          <p:cNvSpPr txBox="1"/>
          <p:nvPr/>
        </p:nvSpPr>
        <p:spPr>
          <a:xfrm>
            <a:off x="8648276" y="2214184"/>
            <a:ext cx="2891601" cy="1073905"/>
          </a:xfrm>
          <a:prstGeom prst="rect">
            <a:avLst/>
          </a:prstGeom>
          <a:scene3d>
            <a:camera prst="obliqueBottomLeft"/>
            <a:lightRig rig="threePt" dir="t"/>
          </a:scene3d>
        </p:spPr>
        <p:style>
          <a:lnRef idx="0">
            <a:scrgbClr r="0" g="0" b="0"/>
          </a:lnRef>
          <a:fillRef idx="0">
            <a:scrgbClr r="0" g="0" b="0"/>
          </a:fillRef>
          <a:effectRef idx="0">
            <a:scrgbClr r="0" g="0" b="0"/>
          </a:effectRef>
          <a:fontRef idx="minor">
            <a:schemeClr val="dk1"/>
          </a:fontRef>
        </p:style>
        <p:txBody>
          <a:bodyPr spcFirstLastPara="0" vert="horz" wrap="square" lIns="25400" tIns="19050" rIns="25400" bIns="19050" numCol="1" spcCol="1270" anchor="ctr" anchorCtr="0">
            <a:noAutofit/>
          </a:bodyPr>
          <a:lstStyle/>
          <a:p>
            <a:pPr marL="0" lvl="0" indent="0" algn="l" defTabSz="444500">
              <a:lnSpc>
                <a:spcPct val="90000"/>
              </a:lnSpc>
              <a:spcBef>
                <a:spcPct val="0"/>
              </a:spcBef>
              <a:spcAft>
                <a:spcPct val="35000"/>
              </a:spcAft>
              <a:buNone/>
            </a:pPr>
            <a:endParaRPr lang="en-IN" sz="1000" b="1" kern="1200" dirty="0">
              <a:solidFill>
                <a:schemeClr val="tx1"/>
              </a:solidFill>
            </a:endParaRPr>
          </a:p>
        </p:txBody>
      </p:sp>
      <p:grpSp>
        <p:nvGrpSpPr>
          <p:cNvPr id="9" name="Group 8">
            <a:extLst>
              <a:ext uri="{FF2B5EF4-FFF2-40B4-BE49-F238E27FC236}">
                <a16:creationId xmlns:a16="http://schemas.microsoft.com/office/drawing/2014/main" id="{B555EFC6-6018-4626-8281-83DB1959803F}"/>
              </a:ext>
            </a:extLst>
          </p:cNvPr>
          <p:cNvGrpSpPr/>
          <p:nvPr/>
        </p:nvGrpSpPr>
        <p:grpSpPr>
          <a:xfrm>
            <a:off x="8312064" y="1062990"/>
            <a:ext cx="3724361" cy="3783330"/>
            <a:chOff x="8162838" y="1062990"/>
            <a:chExt cx="3724361" cy="3783330"/>
          </a:xfrm>
        </p:grpSpPr>
        <p:sp>
          <p:nvSpPr>
            <p:cNvPr id="17" name="Rectangle: Rounded Corners 16">
              <a:extLst>
                <a:ext uri="{FF2B5EF4-FFF2-40B4-BE49-F238E27FC236}">
                  <a16:creationId xmlns:a16="http://schemas.microsoft.com/office/drawing/2014/main" id="{A7CAA7F9-508F-41BA-B0F8-2451DDB5CD93}"/>
                </a:ext>
              </a:extLst>
            </p:cNvPr>
            <p:cNvSpPr/>
            <p:nvPr/>
          </p:nvSpPr>
          <p:spPr>
            <a:xfrm>
              <a:off x="8162838" y="1062990"/>
              <a:ext cx="3724361" cy="3783330"/>
            </a:xfrm>
            <a:prstGeom prst="roundRect">
              <a:avLst>
                <a:gd name="adj" fmla="val 0"/>
              </a:avLst>
            </a:prstGeom>
            <a:scene3d>
              <a:camera prst="obliqueBottomLeft"/>
              <a:lightRig rig="threePt" dir="t"/>
            </a:scene3d>
          </p:spPr>
          <p:style>
            <a:lnRef idx="2">
              <a:schemeClr val="accent6"/>
            </a:lnRef>
            <a:fillRef idx="1">
              <a:schemeClr val="lt1"/>
            </a:fillRef>
            <a:effectRef idx="0">
              <a:schemeClr val="accent6"/>
            </a:effectRef>
            <a:fontRef idx="minor">
              <a:schemeClr val="dk1">
                <a:hueOff val="0"/>
                <a:satOff val="0"/>
                <a:lumOff val="0"/>
                <a:alphaOff val="0"/>
              </a:schemeClr>
            </a:fontRef>
          </p:style>
        </p:sp>
        <p:sp>
          <p:nvSpPr>
            <p:cNvPr id="18" name="Rectangle: Rounded Corners 16">
              <a:extLst>
                <a:ext uri="{FF2B5EF4-FFF2-40B4-BE49-F238E27FC236}">
                  <a16:creationId xmlns:a16="http://schemas.microsoft.com/office/drawing/2014/main" id="{B3FCF7E3-8218-481E-890F-FEDB6B1182AD}"/>
                </a:ext>
              </a:extLst>
            </p:cNvPr>
            <p:cNvSpPr txBox="1"/>
            <p:nvPr/>
          </p:nvSpPr>
          <p:spPr>
            <a:xfrm>
              <a:off x="8162838" y="1062991"/>
              <a:ext cx="3724361" cy="540476"/>
            </a:xfrm>
            <a:prstGeom prst="rect">
              <a:avLst/>
            </a:prstGeom>
            <a:scene3d>
              <a:camera prst="obliqueBottomLeft"/>
              <a:lightRig rig="threePt" dir="t"/>
            </a:scene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N" sz="1600" b="1" kern="1200" dirty="0"/>
                <a:t>3</a:t>
              </a:r>
              <a:r>
                <a:rPr lang="en-IN" sz="1600" b="1" kern="1200" baseline="30000" dirty="0"/>
                <a:t>rd</a:t>
              </a:r>
              <a:r>
                <a:rPr lang="en-IN" sz="1600" b="1" kern="1200" dirty="0"/>
                <a:t> Instalment: 10%</a:t>
              </a:r>
            </a:p>
          </p:txBody>
        </p:sp>
        <p:sp>
          <p:nvSpPr>
            <p:cNvPr id="32" name="Rectangle: Rounded Corners 8">
              <a:extLst>
                <a:ext uri="{FF2B5EF4-FFF2-40B4-BE49-F238E27FC236}">
                  <a16:creationId xmlns:a16="http://schemas.microsoft.com/office/drawing/2014/main" id="{EC6D2799-92E2-4223-8B03-16470D258ACE}"/>
                </a:ext>
              </a:extLst>
            </p:cNvPr>
            <p:cNvSpPr txBox="1"/>
            <p:nvPr/>
          </p:nvSpPr>
          <p:spPr>
            <a:xfrm>
              <a:off x="8649508" y="3680386"/>
              <a:ext cx="2906496" cy="891238"/>
            </a:xfrm>
            <a:prstGeom prst="rect">
              <a:avLst/>
            </a:prstGeom>
            <a:scene3d>
              <a:camera prst="obliqueBottomLeft"/>
              <a:lightRig rig="threePt" dir="t"/>
            </a:scene3d>
          </p:spPr>
          <p:style>
            <a:lnRef idx="0">
              <a:scrgbClr r="0" g="0" b="0"/>
            </a:lnRef>
            <a:fillRef idx="0">
              <a:scrgbClr r="0" g="0" b="0"/>
            </a:fillRef>
            <a:effectRef idx="0">
              <a:scrgbClr r="0" g="0" b="0"/>
            </a:effectRef>
            <a:fontRef idx="minor">
              <a:schemeClr val="dk1"/>
            </a:fontRef>
          </p:style>
          <p:txBody>
            <a:bodyPr spcFirstLastPara="0" vert="horz" wrap="square" lIns="25400" tIns="19050" rIns="25400" bIns="19050" numCol="1" spcCol="1270" anchor="ctr" anchorCtr="0">
              <a:noAutofit/>
            </a:bodyPr>
            <a:lstStyle/>
            <a:p>
              <a:pPr marL="0" lvl="0" indent="0" algn="l" defTabSz="444500">
                <a:lnSpc>
                  <a:spcPct val="90000"/>
                </a:lnSpc>
                <a:spcBef>
                  <a:spcPct val="0"/>
                </a:spcBef>
                <a:spcAft>
                  <a:spcPct val="35000"/>
                </a:spcAft>
                <a:buNone/>
              </a:pPr>
              <a:r>
                <a:rPr lang="en-IN" sz="1400" b="1" kern="1200" dirty="0">
                  <a:solidFill>
                    <a:schemeClr val="tx1"/>
                  </a:solidFill>
                </a:rPr>
                <a:t>Central </a:t>
              </a:r>
              <a:r>
                <a:rPr lang="en-IN" sz="1400" b="1" kern="1200" cap="none" spc="0" dirty="0">
                  <a:ln w="0"/>
                  <a:solidFill>
                    <a:schemeClr val="tx1"/>
                  </a:solidFill>
                  <a:effectLst>
                    <a:outerShdw blurRad="38100" dist="19050" dir="2700000" algn="tl" rotWithShape="0">
                      <a:schemeClr val="dk1">
                        <a:alpha val="40000"/>
                      </a:schemeClr>
                    </a:outerShdw>
                  </a:effectLst>
                </a:rPr>
                <a:t>Share</a:t>
              </a:r>
              <a:r>
                <a:rPr lang="en-IN" sz="1400" b="1" kern="1200" dirty="0">
                  <a:solidFill>
                    <a:schemeClr val="tx1"/>
                  </a:solidFill>
                </a:rPr>
                <a:t>:</a:t>
              </a:r>
            </a:p>
            <a:p>
              <a:pPr marL="0" lvl="0" indent="0" algn="l" defTabSz="444500">
                <a:lnSpc>
                  <a:spcPct val="90000"/>
                </a:lnSpc>
                <a:spcBef>
                  <a:spcPct val="0"/>
                </a:spcBef>
                <a:spcAft>
                  <a:spcPct val="35000"/>
                </a:spcAft>
                <a:buNone/>
              </a:pPr>
              <a:r>
                <a:rPr lang="en-US" sz="1400" b="1" dirty="0">
                  <a:solidFill>
                    <a:schemeClr val="tx1"/>
                  </a:solidFill>
                </a:rPr>
                <a:t>Installment of the 90% Central Government’s Share of Premium for </a:t>
              </a:r>
              <a:br>
                <a:rPr lang="en-US" sz="1400" b="1" dirty="0">
                  <a:solidFill>
                    <a:schemeClr val="tx1"/>
                  </a:solidFill>
                </a:rPr>
              </a:br>
              <a:r>
                <a:rPr lang="en-US" sz="1400" b="1" dirty="0">
                  <a:solidFill>
                    <a:schemeClr val="tx1"/>
                  </a:solidFill>
                </a:rPr>
                <a:t>₹ 5,00,000 coverage for PMJAY Households.</a:t>
              </a:r>
              <a:endParaRPr lang="en-IN" sz="1400" b="1" dirty="0">
                <a:solidFill>
                  <a:schemeClr val="tx1"/>
                </a:solidFill>
              </a:endParaRPr>
            </a:p>
          </p:txBody>
        </p:sp>
      </p:grpSp>
      <p:grpSp>
        <p:nvGrpSpPr>
          <p:cNvPr id="11" name="Group 10">
            <a:extLst>
              <a:ext uri="{FF2B5EF4-FFF2-40B4-BE49-F238E27FC236}">
                <a16:creationId xmlns:a16="http://schemas.microsoft.com/office/drawing/2014/main" id="{7F0672AD-D2D4-4924-AE95-F2E2363AA581}"/>
              </a:ext>
            </a:extLst>
          </p:cNvPr>
          <p:cNvGrpSpPr/>
          <p:nvPr/>
        </p:nvGrpSpPr>
        <p:grpSpPr>
          <a:xfrm>
            <a:off x="4233819" y="1062990"/>
            <a:ext cx="3724361" cy="3783330"/>
            <a:chOff x="4176170" y="1062990"/>
            <a:chExt cx="3724361" cy="3783330"/>
          </a:xfrm>
        </p:grpSpPr>
        <p:sp>
          <p:nvSpPr>
            <p:cNvPr id="23" name="Rectangle: Rounded Corners 22">
              <a:extLst>
                <a:ext uri="{FF2B5EF4-FFF2-40B4-BE49-F238E27FC236}">
                  <a16:creationId xmlns:a16="http://schemas.microsoft.com/office/drawing/2014/main" id="{6F083BBC-8BF8-4C68-B004-BC5EE0886BE7}"/>
                </a:ext>
              </a:extLst>
            </p:cNvPr>
            <p:cNvSpPr/>
            <p:nvPr/>
          </p:nvSpPr>
          <p:spPr>
            <a:xfrm>
              <a:off x="4176170" y="1062990"/>
              <a:ext cx="3724361" cy="3783330"/>
            </a:xfrm>
            <a:prstGeom prst="roundRect">
              <a:avLst>
                <a:gd name="adj" fmla="val 0"/>
              </a:avLst>
            </a:prstGeom>
            <a:scene3d>
              <a:camera prst="obliqueBottomLeft"/>
              <a:lightRig rig="threePt" dir="t"/>
            </a:scene3d>
          </p:spPr>
          <p:style>
            <a:lnRef idx="2">
              <a:schemeClr val="accent6"/>
            </a:lnRef>
            <a:fillRef idx="1">
              <a:schemeClr val="lt1"/>
            </a:fillRef>
            <a:effectRef idx="0">
              <a:schemeClr val="accent6"/>
            </a:effectRef>
            <a:fontRef idx="minor">
              <a:schemeClr val="dk1">
                <a:hueOff val="0"/>
                <a:satOff val="0"/>
                <a:lumOff val="0"/>
                <a:alphaOff val="0"/>
              </a:schemeClr>
            </a:fontRef>
          </p:style>
        </p:sp>
        <p:sp>
          <p:nvSpPr>
            <p:cNvPr id="24" name="Rectangle: Rounded Corners 10">
              <a:extLst>
                <a:ext uri="{FF2B5EF4-FFF2-40B4-BE49-F238E27FC236}">
                  <a16:creationId xmlns:a16="http://schemas.microsoft.com/office/drawing/2014/main" id="{BA0EFA89-37B2-4A69-AEA3-26AB53EDF607}"/>
                </a:ext>
              </a:extLst>
            </p:cNvPr>
            <p:cNvSpPr txBox="1"/>
            <p:nvPr/>
          </p:nvSpPr>
          <p:spPr>
            <a:xfrm>
              <a:off x="4176170" y="1062991"/>
              <a:ext cx="3724361" cy="540476"/>
            </a:xfrm>
            <a:prstGeom prst="rect">
              <a:avLst/>
            </a:prstGeom>
            <a:scene3d>
              <a:camera prst="obliqueBottomLeft"/>
              <a:lightRig rig="threePt" dir="t"/>
            </a:scene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600" b="1" kern="1200" dirty="0"/>
                <a:t>2</a:t>
              </a:r>
              <a:r>
                <a:rPr lang="en-IN" sz="1600" b="1" kern="1200" baseline="30000" dirty="0"/>
                <a:t>nd</a:t>
              </a:r>
              <a:r>
                <a:rPr lang="en-IN" sz="1600" b="1" kern="1200" dirty="0"/>
                <a:t> Instalment: 45%</a:t>
              </a:r>
            </a:p>
          </p:txBody>
        </p:sp>
        <p:sp>
          <p:nvSpPr>
            <p:cNvPr id="31" name="Rectangle: Rounded Corners 8">
              <a:extLst>
                <a:ext uri="{FF2B5EF4-FFF2-40B4-BE49-F238E27FC236}">
                  <a16:creationId xmlns:a16="http://schemas.microsoft.com/office/drawing/2014/main" id="{9338CD5C-360D-4AAB-89AA-92B8ADBBB88A}"/>
                </a:ext>
              </a:extLst>
            </p:cNvPr>
            <p:cNvSpPr txBox="1"/>
            <p:nvPr/>
          </p:nvSpPr>
          <p:spPr>
            <a:xfrm>
              <a:off x="4644587" y="3679717"/>
              <a:ext cx="2906496" cy="891907"/>
            </a:xfrm>
            <a:prstGeom prst="rect">
              <a:avLst/>
            </a:prstGeom>
            <a:scene3d>
              <a:camera prst="obliqueBottomLeft"/>
              <a:lightRig rig="threePt" dir="t"/>
            </a:scene3d>
          </p:spPr>
          <p:style>
            <a:lnRef idx="0">
              <a:scrgbClr r="0" g="0" b="0"/>
            </a:lnRef>
            <a:fillRef idx="0">
              <a:scrgbClr r="0" g="0" b="0"/>
            </a:fillRef>
            <a:effectRef idx="0">
              <a:scrgbClr r="0" g="0" b="0"/>
            </a:effectRef>
            <a:fontRef idx="minor">
              <a:schemeClr val="dk1"/>
            </a:fontRef>
          </p:style>
          <p:txBody>
            <a:bodyPr spcFirstLastPara="0" vert="horz" wrap="square" lIns="25400" tIns="19050" rIns="25400" bIns="19050" numCol="1" spcCol="1270" anchor="ctr" anchorCtr="0">
              <a:noAutofit/>
            </a:bodyPr>
            <a:lstStyle/>
            <a:p>
              <a:pPr marL="0" lvl="0" indent="0" algn="l" defTabSz="444500">
                <a:lnSpc>
                  <a:spcPct val="90000"/>
                </a:lnSpc>
                <a:spcBef>
                  <a:spcPct val="0"/>
                </a:spcBef>
                <a:spcAft>
                  <a:spcPct val="35000"/>
                </a:spcAft>
                <a:buNone/>
              </a:pPr>
              <a:r>
                <a:rPr lang="en-IN" sz="1400" b="1" kern="1200" dirty="0">
                  <a:solidFill>
                    <a:schemeClr val="tx1"/>
                  </a:solidFill>
                </a:rPr>
                <a:t>Central </a:t>
              </a:r>
              <a:r>
                <a:rPr lang="en-IN" sz="1400" b="1" kern="1200" cap="none" spc="0" dirty="0">
                  <a:ln w="0"/>
                  <a:solidFill>
                    <a:schemeClr val="tx1"/>
                  </a:solidFill>
                  <a:effectLst>
                    <a:outerShdw blurRad="38100" dist="19050" dir="2700000" algn="tl" rotWithShape="0">
                      <a:schemeClr val="dk1">
                        <a:alpha val="40000"/>
                      </a:schemeClr>
                    </a:outerShdw>
                  </a:effectLst>
                </a:rPr>
                <a:t>Share</a:t>
              </a:r>
              <a:r>
                <a:rPr lang="en-IN" sz="1400" b="1" kern="1200" dirty="0">
                  <a:solidFill>
                    <a:schemeClr val="tx1"/>
                  </a:solidFill>
                </a:rPr>
                <a:t>:</a:t>
              </a:r>
            </a:p>
            <a:p>
              <a:pPr marL="0" lvl="0" indent="0" algn="l" defTabSz="444500">
                <a:lnSpc>
                  <a:spcPct val="90000"/>
                </a:lnSpc>
                <a:spcBef>
                  <a:spcPct val="0"/>
                </a:spcBef>
                <a:spcAft>
                  <a:spcPct val="35000"/>
                </a:spcAft>
                <a:buNone/>
              </a:pPr>
              <a:r>
                <a:rPr lang="en-US" sz="1400" b="1" kern="1200" dirty="0">
                  <a:solidFill>
                    <a:schemeClr val="tx1"/>
                  </a:solidFill>
                </a:rPr>
                <a:t>Instalment of the 90% Central Government’s Share of Premium for </a:t>
              </a:r>
              <a:br>
                <a:rPr lang="en-US" sz="1400" b="1" kern="1200" dirty="0">
                  <a:solidFill>
                    <a:schemeClr val="tx1"/>
                  </a:solidFill>
                </a:rPr>
              </a:br>
              <a:r>
                <a:rPr lang="en-US" sz="1400" b="1" kern="1200" dirty="0">
                  <a:solidFill>
                    <a:schemeClr val="tx1"/>
                  </a:solidFill>
                </a:rPr>
                <a:t>₹ 5,00,000 coverage for PMJAY Households.</a:t>
              </a:r>
              <a:endParaRPr lang="en-IN" sz="1400" b="1" kern="1200" dirty="0">
                <a:solidFill>
                  <a:schemeClr val="tx1"/>
                </a:solidFill>
              </a:endParaRPr>
            </a:p>
          </p:txBody>
        </p:sp>
        <p:sp>
          <p:nvSpPr>
            <p:cNvPr id="33" name="Rectangle: Rounded Corners 6">
              <a:extLst>
                <a:ext uri="{FF2B5EF4-FFF2-40B4-BE49-F238E27FC236}">
                  <a16:creationId xmlns:a16="http://schemas.microsoft.com/office/drawing/2014/main" id="{095DF562-DB77-4405-9137-99561BB28A4D}"/>
                </a:ext>
              </a:extLst>
            </p:cNvPr>
            <p:cNvSpPr txBox="1"/>
            <p:nvPr/>
          </p:nvSpPr>
          <p:spPr>
            <a:xfrm>
              <a:off x="4695758" y="1878162"/>
              <a:ext cx="2874243" cy="1285984"/>
            </a:xfrm>
            <a:prstGeom prst="rect">
              <a:avLst/>
            </a:prstGeom>
            <a:scene3d>
              <a:camera prst="obliqueBottomLeft"/>
              <a:lightRig rig="threePt" dir="t"/>
            </a:scene3d>
          </p:spPr>
          <p:style>
            <a:lnRef idx="0">
              <a:scrgbClr r="0" g="0" b="0"/>
            </a:lnRef>
            <a:fillRef idx="0">
              <a:scrgbClr r="0" g="0" b="0"/>
            </a:fillRef>
            <a:effectRef idx="0">
              <a:scrgbClr r="0" g="0" b="0"/>
            </a:effectRef>
            <a:fontRef idx="minor">
              <a:schemeClr val="dk1"/>
            </a:fontRef>
          </p:style>
          <p:txBody>
            <a:bodyPr spcFirstLastPara="0" vert="horz" wrap="square" lIns="22860" tIns="17145" rIns="22860" bIns="17145" numCol="1" spcCol="1270" anchor="ctr" anchorCtr="0">
              <a:noAutofit/>
            </a:bodyPr>
            <a:lstStyle/>
            <a:p>
              <a:pPr marL="0" lvl="0" indent="0" algn="just" defTabSz="400050">
                <a:lnSpc>
                  <a:spcPct val="90000"/>
                </a:lnSpc>
                <a:spcBef>
                  <a:spcPct val="0"/>
                </a:spcBef>
                <a:spcAft>
                  <a:spcPct val="35000"/>
                </a:spcAft>
                <a:buNone/>
              </a:pPr>
              <a:r>
                <a:rPr lang="en-IN" sz="1400" b="1" kern="1200" dirty="0">
                  <a:solidFill>
                    <a:schemeClr val="tx1"/>
                  </a:solidFill>
                  <a:effectLst/>
                </a:rPr>
                <a:t>State share : </a:t>
              </a:r>
            </a:p>
            <a:p>
              <a:pPr marL="228600" lvl="0" indent="-228600" algn="just" defTabSz="400050">
                <a:lnSpc>
                  <a:spcPct val="90000"/>
                </a:lnSpc>
                <a:spcBef>
                  <a:spcPct val="0"/>
                </a:spcBef>
                <a:spcAft>
                  <a:spcPct val="35000"/>
                </a:spcAft>
                <a:buFont typeface="+mj-lt"/>
                <a:buAutoNum type="alphaLcParenR"/>
              </a:pPr>
              <a:r>
                <a:rPr lang="en-US" sz="1200" b="1" kern="1200" dirty="0">
                  <a:solidFill>
                    <a:schemeClr val="tx1"/>
                  </a:solidFill>
                  <a:effectLst/>
                </a:rPr>
                <a:t>Instalment of State Government’s Share of Premium for ₹ 5,00,000 coverage for MHIS Household.</a:t>
              </a:r>
            </a:p>
            <a:p>
              <a:pPr marL="228600" lvl="0" indent="-228600" algn="just" defTabSz="400050">
                <a:lnSpc>
                  <a:spcPct val="90000"/>
                </a:lnSpc>
                <a:spcBef>
                  <a:spcPct val="0"/>
                </a:spcBef>
                <a:spcAft>
                  <a:spcPct val="35000"/>
                </a:spcAft>
                <a:buFont typeface="+mj-lt"/>
                <a:buAutoNum type="alphaLcParenR"/>
              </a:pPr>
              <a:r>
                <a:rPr lang="en-US" sz="1200" b="1" dirty="0">
                  <a:solidFill>
                    <a:schemeClr val="tx1"/>
                  </a:solidFill>
                </a:rPr>
                <a:t>Instalment of the 10% State Government’s Share of Premium for ₹ 5,00,000 coverage for PMJAY Household.</a:t>
              </a:r>
            </a:p>
            <a:p>
              <a:pPr marL="228600" lvl="0" indent="-228600" algn="just" defTabSz="400050">
                <a:lnSpc>
                  <a:spcPct val="90000"/>
                </a:lnSpc>
                <a:spcBef>
                  <a:spcPct val="0"/>
                </a:spcBef>
                <a:spcAft>
                  <a:spcPct val="35000"/>
                </a:spcAft>
                <a:buFont typeface="+mj-lt"/>
                <a:buAutoNum type="alphaLcParenR"/>
              </a:pPr>
              <a:r>
                <a:rPr lang="en-US" sz="1200" b="1" dirty="0">
                  <a:solidFill>
                    <a:schemeClr val="tx1"/>
                  </a:solidFill>
                </a:rPr>
                <a:t>I</a:t>
              </a:r>
              <a:r>
                <a:rPr lang="en-US" sz="1200" b="1" kern="1200" dirty="0">
                  <a:solidFill>
                    <a:schemeClr val="tx1"/>
                  </a:solidFill>
                  <a:effectLst/>
                </a:rPr>
                <a:t>nstalment of State Government’s Share for  ₹ 30,000 Coverage for 1 MHIS and 1  PMJAY Household.</a:t>
              </a:r>
              <a:endParaRPr lang="en-IN" sz="1200" b="1" kern="1200" dirty="0">
                <a:solidFill>
                  <a:schemeClr val="tx1"/>
                </a:solidFill>
                <a:effectLst/>
              </a:endParaRPr>
            </a:p>
          </p:txBody>
        </p:sp>
      </p:grpSp>
      <p:grpSp>
        <p:nvGrpSpPr>
          <p:cNvPr id="12" name="Group 11">
            <a:extLst>
              <a:ext uri="{FF2B5EF4-FFF2-40B4-BE49-F238E27FC236}">
                <a16:creationId xmlns:a16="http://schemas.microsoft.com/office/drawing/2014/main" id="{CFD3F4B3-57EB-4BCC-A12F-6E17BECDFDD7}"/>
              </a:ext>
            </a:extLst>
          </p:cNvPr>
          <p:cNvGrpSpPr/>
          <p:nvPr/>
        </p:nvGrpSpPr>
        <p:grpSpPr>
          <a:xfrm>
            <a:off x="155574" y="1062990"/>
            <a:ext cx="3724361" cy="3783330"/>
            <a:chOff x="155574" y="1062990"/>
            <a:chExt cx="3724361" cy="3783330"/>
          </a:xfrm>
        </p:grpSpPr>
        <p:sp>
          <p:nvSpPr>
            <p:cNvPr id="29" name="Rectangle: Rounded Corners 28">
              <a:extLst>
                <a:ext uri="{FF2B5EF4-FFF2-40B4-BE49-F238E27FC236}">
                  <a16:creationId xmlns:a16="http://schemas.microsoft.com/office/drawing/2014/main" id="{2F114DC7-8050-4A48-B4AA-28EE1CE7A5FD}"/>
                </a:ext>
              </a:extLst>
            </p:cNvPr>
            <p:cNvSpPr/>
            <p:nvPr/>
          </p:nvSpPr>
          <p:spPr>
            <a:xfrm>
              <a:off x="155574" y="1062990"/>
              <a:ext cx="3724361" cy="3783330"/>
            </a:xfrm>
            <a:prstGeom prst="roundRect">
              <a:avLst>
                <a:gd name="adj" fmla="val 0"/>
              </a:avLst>
            </a:prstGeom>
            <a:scene3d>
              <a:camera prst="obliqueBottomLeft"/>
              <a:lightRig rig="threePt" dir="t"/>
            </a:scene3d>
          </p:spPr>
          <p:style>
            <a:lnRef idx="2">
              <a:schemeClr val="accent6"/>
            </a:lnRef>
            <a:fillRef idx="1">
              <a:schemeClr val="lt1"/>
            </a:fillRef>
            <a:effectRef idx="0">
              <a:schemeClr val="accent6"/>
            </a:effectRef>
            <a:fontRef idx="minor">
              <a:schemeClr val="dk1">
                <a:hueOff val="0"/>
                <a:satOff val="0"/>
                <a:lumOff val="0"/>
                <a:alphaOff val="0"/>
              </a:schemeClr>
            </a:fontRef>
          </p:style>
        </p:sp>
        <p:sp>
          <p:nvSpPr>
            <p:cNvPr id="30" name="Rectangle: Rounded Corners 4">
              <a:extLst>
                <a:ext uri="{FF2B5EF4-FFF2-40B4-BE49-F238E27FC236}">
                  <a16:creationId xmlns:a16="http://schemas.microsoft.com/office/drawing/2014/main" id="{99862979-D8D5-4F87-AF85-D653470F32A7}"/>
                </a:ext>
              </a:extLst>
            </p:cNvPr>
            <p:cNvSpPr txBox="1"/>
            <p:nvPr/>
          </p:nvSpPr>
          <p:spPr>
            <a:xfrm>
              <a:off x="155574" y="1062991"/>
              <a:ext cx="3724361" cy="540476"/>
            </a:xfrm>
            <a:prstGeom prst="rect">
              <a:avLst/>
            </a:prstGeom>
            <a:scene3d>
              <a:camera prst="obliqueBottomLeft"/>
              <a:lightRig rig="threePt" dir="t"/>
            </a:scene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600" b="1" kern="1200" dirty="0"/>
                <a:t>1st Instalment: 45%</a:t>
              </a:r>
            </a:p>
          </p:txBody>
        </p:sp>
        <p:sp>
          <p:nvSpPr>
            <p:cNvPr id="34" name="Rectangle: Rounded Corners 6">
              <a:extLst>
                <a:ext uri="{FF2B5EF4-FFF2-40B4-BE49-F238E27FC236}">
                  <a16:creationId xmlns:a16="http://schemas.microsoft.com/office/drawing/2014/main" id="{C188EBEC-BFD7-4A8E-A103-4D38114C2E9C}"/>
                </a:ext>
              </a:extLst>
            </p:cNvPr>
            <p:cNvSpPr txBox="1"/>
            <p:nvPr/>
          </p:nvSpPr>
          <p:spPr>
            <a:xfrm>
              <a:off x="580632" y="1805122"/>
              <a:ext cx="2874243" cy="1482966"/>
            </a:xfrm>
            <a:prstGeom prst="rect">
              <a:avLst/>
            </a:prstGeom>
            <a:scene3d>
              <a:camera prst="obliqueBottomLeft"/>
              <a:lightRig rig="threePt" dir="t"/>
            </a:scene3d>
          </p:spPr>
          <p:style>
            <a:lnRef idx="0">
              <a:scrgbClr r="0" g="0" b="0"/>
            </a:lnRef>
            <a:fillRef idx="0">
              <a:scrgbClr r="0" g="0" b="0"/>
            </a:fillRef>
            <a:effectRef idx="0">
              <a:scrgbClr r="0" g="0" b="0"/>
            </a:effectRef>
            <a:fontRef idx="minor">
              <a:schemeClr val="dk1"/>
            </a:fontRef>
          </p:style>
          <p:txBody>
            <a:bodyPr spcFirstLastPara="0" vert="horz" wrap="square" lIns="22860" tIns="17145" rIns="22860" bIns="17145" numCol="1" spcCol="1270" anchor="ctr" anchorCtr="0">
              <a:noAutofit/>
            </a:bodyPr>
            <a:lstStyle/>
            <a:p>
              <a:pPr marL="0" lvl="0" indent="0" algn="just" defTabSz="400050">
                <a:lnSpc>
                  <a:spcPct val="90000"/>
                </a:lnSpc>
                <a:spcBef>
                  <a:spcPct val="0"/>
                </a:spcBef>
                <a:spcAft>
                  <a:spcPct val="35000"/>
                </a:spcAft>
                <a:buNone/>
              </a:pPr>
              <a:r>
                <a:rPr lang="en-IN" sz="1400" b="1" kern="1200" dirty="0">
                  <a:solidFill>
                    <a:schemeClr val="tx1"/>
                  </a:solidFill>
                  <a:effectLst/>
                </a:rPr>
                <a:t>State share : </a:t>
              </a:r>
            </a:p>
            <a:p>
              <a:pPr marL="228600" lvl="0" indent="-228600" algn="just" defTabSz="400050">
                <a:lnSpc>
                  <a:spcPct val="90000"/>
                </a:lnSpc>
                <a:spcBef>
                  <a:spcPct val="0"/>
                </a:spcBef>
                <a:spcAft>
                  <a:spcPct val="35000"/>
                </a:spcAft>
                <a:buFont typeface="+mj-lt"/>
                <a:buAutoNum type="alphaLcParenR"/>
              </a:pPr>
              <a:r>
                <a:rPr lang="en-US" sz="1200" b="1" kern="1200" dirty="0">
                  <a:solidFill>
                    <a:schemeClr val="tx1"/>
                  </a:solidFill>
                  <a:effectLst/>
                </a:rPr>
                <a:t>Instalment of State Government’s Share of Premium for ₹ 5,00,000 coverage for MHIS Household.</a:t>
              </a:r>
            </a:p>
            <a:p>
              <a:pPr marL="228600" lvl="0" indent="-228600" algn="just" defTabSz="400050">
                <a:lnSpc>
                  <a:spcPct val="90000"/>
                </a:lnSpc>
                <a:spcBef>
                  <a:spcPct val="0"/>
                </a:spcBef>
                <a:spcAft>
                  <a:spcPct val="35000"/>
                </a:spcAft>
                <a:buFont typeface="+mj-lt"/>
                <a:buAutoNum type="alphaLcParenR"/>
              </a:pPr>
              <a:r>
                <a:rPr lang="en-US" sz="1200" b="1" dirty="0">
                  <a:solidFill>
                    <a:schemeClr val="tx1"/>
                  </a:solidFill>
                </a:rPr>
                <a:t>Instalment of the 10% State Government’s Share of Premium for ₹ 5,00,000 coverage for PMJAY Household.</a:t>
              </a:r>
            </a:p>
            <a:p>
              <a:pPr marL="228600" lvl="0" indent="-228600" algn="just" defTabSz="400050">
                <a:lnSpc>
                  <a:spcPct val="90000"/>
                </a:lnSpc>
                <a:spcBef>
                  <a:spcPct val="0"/>
                </a:spcBef>
                <a:spcAft>
                  <a:spcPct val="35000"/>
                </a:spcAft>
                <a:buFont typeface="+mj-lt"/>
                <a:buAutoNum type="alphaLcParenR"/>
              </a:pPr>
              <a:r>
                <a:rPr lang="en-US" sz="1200" b="1" dirty="0">
                  <a:solidFill>
                    <a:schemeClr val="tx1"/>
                  </a:solidFill>
                </a:rPr>
                <a:t>I</a:t>
              </a:r>
              <a:r>
                <a:rPr lang="en-US" sz="1200" b="1" kern="1200" dirty="0">
                  <a:solidFill>
                    <a:schemeClr val="tx1"/>
                  </a:solidFill>
                  <a:effectLst/>
                </a:rPr>
                <a:t>nstalment of State Government’s Share </a:t>
              </a:r>
              <a:r>
                <a:rPr lang="en-US" sz="1200" b="1" dirty="0">
                  <a:solidFill>
                    <a:schemeClr val="tx1"/>
                  </a:solidFill>
                </a:rPr>
                <a:t>for </a:t>
              </a:r>
              <a:r>
                <a:rPr lang="en-US" sz="1200" b="1" kern="1200" dirty="0">
                  <a:solidFill>
                    <a:schemeClr val="tx1"/>
                  </a:solidFill>
                  <a:effectLst/>
                </a:rPr>
                <a:t> ₹ 30,000 Coverage for 1 MHIS and 1 PMJAY Household. </a:t>
              </a:r>
              <a:endParaRPr lang="en-IN" sz="1200" b="1" kern="1200" dirty="0">
                <a:solidFill>
                  <a:schemeClr val="tx1"/>
                </a:solidFill>
                <a:effectLst/>
              </a:endParaRPr>
            </a:p>
          </p:txBody>
        </p:sp>
        <p:sp>
          <p:nvSpPr>
            <p:cNvPr id="36" name="Rectangle: Rounded Corners 8">
              <a:extLst>
                <a:ext uri="{FF2B5EF4-FFF2-40B4-BE49-F238E27FC236}">
                  <a16:creationId xmlns:a16="http://schemas.microsoft.com/office/drawing/2014/main" id="{7C43F894-5D64-4B09-A845-9AE4714B38A6}"/>
                </a:ext>
              </a:extLst>
            </p:cNvPr>
            <p:cNvSpPr txBox="1"/>
            <p:nvPr/>
          </p:nvSpPr>
          <p:spPr>
            <a:xfrm>
              <a:off x="635996" y="3719751"/>
              <a:ext cx="2906496" cy="891907"/>
            </a:xfrm>
            <a:prstGeom prst="rect">
              <a:avLst/>
            </a:prstGeom>
            <a:scene3d>
              <a:camera prst="obliqueBottomLeft"/>
              <a:lightRig rig="threePt" dir="t"/>
            </a:scene3d>
          </p:spPr>
          <p:style>
            <a:lnRef idx="0">
              <a:scrgbClr r="0" g="0" b="0"/>
            </a:lnRef>
            <a:fillRef idx="0">
              <a:scrgbClr r="0" g="0" b="0"/>
            </a:fillRef>
            <a:effectRef idx="0">
              <a:scrgbClr r="0" g="0" b="0"/>
            </a:effectRef>
            <a:fontRef idx="minor">
              <a:schemeClr val="dk1"/>
            </a:fontRef>
          </p:style>
          <p:txBody>
            <a:bodyPr spcFirstLastPara="0" vert="horz" wrap="square" lIns="25400" tIns="19050" rIns="25400" bIns="19050" numCol="1" spcCol="1270" anchor="ctr" anchorCtr="0">
              <a:noAutofit/>
            </a:bodyPr>
            <a:lstStyle/>
            <a:p>
              <a:pPr marL="0" lvl="0" indent="0" algn="l" defTabSz="444500">
                <a:lnSpc>
                  <a:spcPct val="90000"/>
                </a:lnSpc>
                <a:spcBef>
                  <a:spcPct val="0"/>
                </a:spcBef>
                <a:spcAft>
                  <a:spcPct val="35000"/>
                </a:spcAft>
                <a:buNone/>
              </a:pPr>
              <a:r>
                <a:rPr lang="en-IN" sz="1400" b="1" kern="1200" dirty="0">
                  <a:solidFill>
                    <a:schemeClr val="tx1"/>
                  </a:solidFill>
                </a:rPr>
                <a:t>Central </a:t>
              </a:r>
              <a:r>
                <a:rPr lang="en-IN" sz="1400" b="1" kern="1200" cap="none" spc="0" dirty="0">
                  <a:ln w="0"/>
                  <a:solidFill>
                    <a:schemeClr val="tx1"/>
                  </a:solidFill>
                  <a:effectLst>
                    <a:outerShdw blurRad="38100" dist="19050" dir="2700000" algn="tl" rotWithShape="0">
                      <a:schemeClr val="dk1">
                        <a:alpha val="40000"/>
                      </a:schemeClr>
                    </a:outerShdw>
                  </a:effectLst>
                </a:rPr>
                <a:t>Share</a:t>
              </a:r>
              <a:r>
                <a:rPr lang="en-IN" sz="1400" b="1" kern="1200" dirty="0">
                  <a:solidFill>
                    <a:schemeClr val="tx1"/>
                  </a:solidFill>
                </a:rPr>
                <a:t>:</a:t>
              </a:r>
            </a:p>
            <a:p>
              <a:pPr marL="0" lvl="0" indent="0" algn="l" defTabSz="444500">
                <a:lnSpc>
                  <a:spcPct val="90000"/>
                </a:lnSpc>
                <a:spcBef>
                  <a:spcPct val="0"/>
                </a:spcBef>
                <a:spcAft>
                  <a:spcPct val="35000"/>
                </a:spcAft>
                <a:buNone/>
              </a:pPr>
              <a:r>
                <a:rPr lang="en-US" sz="1400" b="1" kern="1200" dirty="0">
                  <a:solidFill>
                    <a:schemeClr val="tx1"/>
                  </a:solidFill>
                </a:rPr>
                <a:t>Instalment of </a:t>
              </a:r>
              <a:r>
                <a:rPr lang="en-US" sz="1400" b="1" dirty="0">
                  <a:solidFill>
                    <a:schemeClr val="tx1"/>
                  </a:solidFill>
                </a:rPr>
                <a:t>the </a:t>
              </a:r>
              <a:r>
                <a:rPr lang="en-US" sz="1400" b="1" kern="1200" dirty="0">
                  <a:solidFill>
                    <a:schemeClr val="tx1"/>
                  </a:solidFill>
                </a:rPr>
                <a:t>90% Central Government’s Share of Premium for </a:t>
              </a:r>
              <a:br>
                <a:rPr lang="en-US" sz="1400" b="1" kern="1200" dirty="0">
                  <a:solidFill>
                    <a:schemeClr val="tx1"/>
                  </a:solidFill>
                </a:rPr>
              </a:br>
              <a:r>
                <a:rPr lang="en-US" sz="1400" b="1" kern="1200" dirty="0">
                  <a:solidFill>
                    <a:schemeClr val="tx1"/>
                  </a:solidFill>
                </a:rPr>
                <a:t>₹ 5,00,000 coverage for PMJAY Households.</a:t>
              </a:r>
              <a:endParaRPr lang="en-IN" sz="1400" b="1" kern="1200" dirty="0">
                <a:solidFill>
                  <a:schemeClr val="tx1"/>
                </a:solidFill>
              </a:endParaRPr>
            </a:p>
          </p:txBody>
        </p:sp>
      </p:grpSp>
      <p:sp>
        <p:nvSpPr>
          <p:cNvPr id="38" name="Rectangle: Rounded Corners 6">
            <a:extLst>
              <a:ext uri="{FF2B5EF4-FFF2-40B4-BE49-F238E27FC236}">
                <a16:creationId xmlns:a16="http://schemas.microsoft.com/office/drawing/2014/main" id="{7BA8605E-AC2A-4BA5-A9B3-E2019A68A801}"/>
              </a:ext>
            </a:extLst>
          </p:cNvPr>
          <p:cNvSpPr txBox="1"/>
          <p:nvPr/>
        </p:nvSpPr>
        <p:spPr>
          <a:xfrm>
            <a:off x="8648276" y="1871435"/>
            <a:ext cx="2874243" cy="1285984"/>
          </a:xfrm>
          <a:prstGeom prst="rect">
            <a:avLst/>
          </a:prstGeom>
          <a:scene3d>
            <a:camera prst="obliqueBottomLeft"/>
            <a:lightRig rig="threePt" dir="t"/>
          </a:scene3d>
        </p:spPr>
        <p:style>
          <a:lnRef idx="0">
            <a:scrgbClr r="0" g="0" b="0"/>
          </a:lnRef>
          <a:fillRef idx="0">
            <a:scrgbClr r="0" g="0" b="0"/>
          </a:fillRef>
          <a:effectRef idx="0">
            <a:scrgbClr r="0" g="0" b="0"/>
          </a:effectRef>
          <a:fontRef idx="minor">
            <a:schemeClr val="dk1"/>
          </a:fontRef>
        </p:style>
        <p:txBody>
          <a:bodyPr spcFirstLastPara="0" vert="horz" wrap="square" lIns="22860" tIns="17145" rIns="22860" bIns="17145" numCol="1" spcCol="1270" anchor="ctr" anchorCtr="0">
            <a:noAutofit/>
          </a:bodyPr>
          <a:lstStyle/>
          <a:p>
            <a:pPr marL="0" lvl="0" indent="0" algn="just" defTabSz="400050">
              <a:lnSpc>
                <a:spcPct val="90000"/>
              </a:lnSpc>
              <a:spcBef>
                <a:spcPct val="0"/>
              </a:spcBef>
              <a:spcAft>
                <a:spcPct val="35000"/>
              </a:spcAft>
              <a:buNone/>
            </a:pPr>
            <a:r>
              <a:rPr lang="en-IN" sz="1400" b="1" kern="1200" dirty="0">
                <a:solidFill>
                  <a:schemeClr val="tx1"/>
                </a:solidFill>
                <a:effectLst/>
              </a:rPr>
              <a:t>State share : </a:t>
            </a:r>
          </a:p>
          <a:p>
            <a:pPr marL="228600" lvl="0" indent="-228600" algn="just" defTabSz="400050">
              <a:lnSpc>
                <a:spcPct val="90000"/>
              </a:lnSpc>
              <a:spcBef>
                <a:spcPct val="0"/>
              </a:spcBef>
              <a:spcAft>
                <a:spcPct val="35000"/>
              </a:spcAft>
              <a:buFont typeface="+mj-lt"/>
              <a:buAutoNum type="alphaLcParenR"/>
            </a:pPr>
            <a:r>
              <a:rPr lang="en-US" sz="1200" b="1" kern="1200" dirty="0">
                <a:solidFill>
                  <a:schemeClr val="tx1"/>
                </a:solidFill>
                <a:effectLst/>
              </a:rPr>
              <a:t>Instalment of State Government’s Share of Premium for ₹ 5,00,000 coverage for MHIS Household.</a:t>
            </a:r>
          </a:p>
          <a:p>
            <a:pPr marL="228600" lvl="0" indent="-228600" algn="just" defTabSz="400050">
              <a:lnSpc>
                <a:spcPct val="90000"/>
              </a:lnSpc>
              <a:spcBef>
                <a:spcPct val="0"/>
              </a:spcBef>
              <a:spcAft>
                <a:spcPct val="35000"/>
              </a:spcAft>
              <a:buFont typeface="+mj-lt"/>
              <a:buAutoNum type="alphaLcParenR"/>
            </a:pPr>
            <a:r>
              <a:rPr lang="en-US" sz="1200" b="1" dirty="0">
                <a:solidFill>
                  <a:schemeClr val="tx1"/>
                </a:solidFill>
              </a:rPr>
              <a:t>Instalment of the 10% State Government’s Share of Premium for ₹ 5,00,000 coverage for PMJAY Household</a:t>
            </a:r>
          </a:p>
          <a:p>
            <a:pPr marL="228600" lvl="0" indent="-228600" algn="just" defTabSz="400050">
              <a:lnSpc>
                <a:spcPct val="90000"/>
              </a:lnSpc>
              <a:spcBef>
                <a:spcPct val="0"/>
              </a:spcBef>
              <a:spcAft>
                <a:spcPct val="35000"/>
              </a:spcAft>
              <a:buFont typeface="+mj-lt"/>
              <a:buAutoNum type="alphaLcParenR"/>
            </a:pPr>
            <a:r>
              <a:rPr lang="en-US" sz="1200" b="1" kern="1200" dirty="0">
                <a:solidFill>
                  <a:schemeClr val="tx1"/>
                </a:solidFill>
                <a:effectLst/>
              </a:rPr>
              <a:t>Instalment of State Government’s Share for  ₹ 30,000 Coverage for 1 MHIS and 1  PMJAY Household.</a:t>
            </a:r>
            <a:endParaRPr lang="en-IN" sz="1200" b="1" kern="1200" dirty="0">
              <a:solidFill>
                <a:schemeClr val="tx1"/>
              </a:solidFill>
              <a:effectLst/>
            </a:endParaRPr>
          </a:p>
        </p:txBody>
      </p:sp>
      <p:graphicFrame>
        <p:nvGraphicFramePr>
          <p:cNvPr id="8" name="Table 7">
            <a:extLst>
              <a:ext uri="{FF2B5EF4-FFF2-40B4-BE49-F238E27FC236}">
                <a16:creationId xmlns:a16="http://schemas.microsoft.com/office/drawing/2014/main" id="{63F033B4-D7DA-4ECD-A0EB-EDB25A7E5B9E}"/>
              </a:ext>
            </a:extLst>
          </p:cNvPr>
          <p:cNvGraphicFramePr>
            <a:graphicFrameLocks noGrp="1"/>
          </p:cNvGraphicFramePr>
          <p:nvPr>
            <p:extLst>
              <p:ext uri="{D42A27DB-BD31-4B8C-83A1-F6EECF244321}">
                <p14:modId xmlns:p14="http://schemas.microsoft.com/office/powerpoint/2010/main" val="301779416"/>
              </p:ext>
            </p:extLst>
          </p:nvPr>
        </p:nvGraphicFramePr>
        <p:xfrm>
          <a:off x="155575" y="4972378"/>
          <a:ext cx="11880850" cy="1733221"/>
        </p:xfrm>
        <a:graphic>
          <a:graphicData uri="http://schemas.openxmlformats.org/drawingml/2006/table">
            <a:tbl>
              <a:tblPr>
                <a:tableStyleId>{5C22544A-7EE6-4342-B048-85BDC9FD1C3A}</a:tableStyleId>
              </a:tblPr>
              <a:tblGrid>
                <a:gridCol w="3480880">
                  <a:extLst>
                    <a:ext uri="{9D8B030D-6E8A-4147-A177-3AD203B41FA5}">
                      <a16:colId xmlns:a16="http://schemas.microsoft.com/office/drawing/2014/main" val="1580590570"/>
                    </a:ext>
                  </a:extLst>
                </a:gridCol>
                <a:gridCol w="2959791">
                  <a:extLst>
                    <a:ext uri="{9D8B030D-6E8A-4147-A177-3AD203B41FA5}">
                      <a16:colId xmlns:a16="http://schemas.microsoft.com/office/drawing/2014/main" val="2509208940"/>
                    </a:ext>
                  </a:extLst>
                </a:gridCol>
                <a:gridCol w="5440179">
                  <a:extLst>
                    <a:ext uri="{9D8B030D-6E8A-4147-A177-3AD203B41FA5}">
                      <a16:colId xmlns:a16="http://schemas.microsoft.com/office/drawing/2014/main" val="2372501472"/>
                    </a:ext>
                  </a:extLst>
                </a:gridCol>
              </a:tblGrid>
              <a:tr h="247603">
                <a:tc gridSpan="3">
                  <a:txBody>
                    <a:bodyPr/>
                    <a:lstStyle/>
                    <a:p>
                      <a:pPr algn="ctr" fontAlgn="b"/>
                      <a:r>
                        <a:rPr lang="en-US" sz="1400" b="1" u="none" strike="noStrike" dirty="0">
                          <a:effectLst/>
                        </a:rPr>
                        <a:t>CLAIMS RATIO IMPACT ON PREMIUM REFUND AND SNA LIABILITY ON CLAIMS</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292010030"/>
                  </a:ext>
                </a:extLst>
              </a:tr>
              <a:tr h="247603">
                <a:tc>
                  <a:txBody>
                    <a:bodyPr/>
                    <a:lstStyle/>
                    <a:p>
                      <a:pPr algn="ctr" fontAlgn="ctr"/>
                      <a:r>
                        <a:rPr lang="en-IN" sz="1400" b="1" u="none" strike="noStrike" dirty="0">
                          <a:effectLst/>
                        </a:rPr>
                        <a:t>CLAIMS RATIO</a:t>
                      </a:r>
                      <a:endParaRPr lang="en-IN"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IN" sz="1400" b="1" u="none" strike="noStrike" dirty="0">
                          <a:effectLst/>
                        </a:rPr>
                        <a:t>REFUND OF PREMIUM</a:t>
                      </a:r>
                      <a:endParaRPr lang="en-IN"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US" sz="1400" b="1" u="none" strike="noStrike" dirty="0">
                          <a:effectLst/>
                        </a:rPr>
                        <a:t>LIABILITY OF STATE NODAL AGENCY </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098634952"/>
                  </a:ext>
                </a:extLst>
              </a:tr>
              <a:tr h="247603">
                <a:tc>
                  <a:txBody>
                    <a:bodyPr/>
                    <a:lstStyle/>
                    <a:p>
                      <a:pPr algn="ctr" fontAlgn="ctr"/>
                      <a:r>
                        <a:rPr lang="en-US" sz="1400" b="1" u="none" strike="noStrike" dirty="0">
                          <a:effectLst/>
                        </a:rPr>
                        <a:t>LESS THAN 65%</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IN" sz="1400" b="1" u="none" strike="noStrike">
                          <a:effectLst/>
                        </a:rPr>
                        <a:t>YES</a:t>
                      </a:r>
                      <a:endParaRPr lang="en-IN"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IN" sz="1400" b="1" u="none" strike="noStrike">
                          <a:effectLst/>
                        </a:rPr>
                        <a:t>NA</a:t>
                      </a:r>
                      <a:endParaRPr lang="en-IN"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248204"/>
                  </a:ext>
                </a:extLst>
              </a:tr>
              <a:tr h="247603">
                <a:tc>
                  <a:txBody>
                    <a:bodyPr/>
                    <a:lstStyle/>
                    <a:p>
                      <a:pPr algn="ctr" fontAlgn="ctr"/>
                      <a:r>
                        <a:rPr lang="en-IN" sz="1400" b="1" u="none" strike="noStrike" dirty="0">
                          <a:effectLst/>
                        </a:rPr>
                        <a:t>BETWEEN 66% TO 75%</a:t>
                      </a:r>
                      <a:endParaRPr lang="en-IN"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IN" sz="1400" b="1" u="none" strike="noStrike">
                          <a:effectLst/>
                        </a:rPr>
                        <a:t>YES</a:t>
                      </a:r>
                      <a:endParaRPr lang="en-IN"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IN" sz="1400" b="1" u="none" strike="noStrike">
                          <a:effectLst/>
                        </a:rPr>
                        <a:t>NA</a:t>
                      </a:r>
                      <a:endParaRPr lang="en-IN"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1006830"/>
                  </a:ext>
                </a:extLst>
              </a:tr>
              <a:tr h="247603">
                <a:tc>
                  <a:txBody>
                    <a:bodyPr/>
                    <a:lstStyle/>
                    <a:p>
                      <a:pPr algn="ctr" fontAlgn="ctr"/>
                      <a:r>
                        <a:rPr lang="en-IN" sz="1400" b="1" u="none" strike="noStrike" dirty="0">
                          <a:effectLst/>
                        </a:rPr>
                        <a:t>BETWEEN 76% TO 85%</a:t>
                      </a:r>
                      <a:endParaRPr lang="en-IN"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IN" sz="1400" b="1" u="none" strike="noStrike">
                          <a:effectLst/>
                        </a:rPr>
                        <a:t>YES</a:t>
                      </a:r>
                      <a:endParaRPr lang="en-IN"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IN" sz="1400" b="1" u="none" strike="noStrike">
                          <a:effectLst/>
                        </a:rPr>
                        <a:t>NA</a:t>
                      </a:r>
                      <a:endParaRPr lang="en-IN"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9641662"/>
                  </a:ext>
                </a:extLst>
              </a:tr>
              <a:tr h="247603">
                <a:tc>
                  <a:txBody>
                    <a:bodyPr/>
                    <a:lstStyle/>
                    <a:p>
                      <a:pPr algn="ctr" fontAlgn="ctr"/>
                      <a:r>
                        <a:rPr lang="en-IN" sz="1400" b="1" u="none" strike="noStrike" dirty="0">
                          <a:effectLst/>
                        </a:rPr>
                        <a:t>BETWEEN 86% TO 120%</a:t>
                      </a:r>
                      <a:endParaRPr lang="en-IN"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IN" sz="1400" b="1" u="none" strike="noStrike">
                          <a:effectLst/>
                        </a:rPr>
                        <a:t>NO</a:t>
                      </a:r>
                      <a:endParaRPr lang="en-IN"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IN" sz="1400" b="1" u="none" strike="noStrike">
                          <a:effectLst/>
                        </a:rPr>
                        <a:t>NA</a:t>
                      </a:r>
                      <a:endParaRPr lang="en-IN"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3703793"/>
                  </a:ext>
                </a:extLst>
              </a:tr>
              <a:tr h="247603">
                <a:tc>
                  <a:txBody>
                    <a:bodyPr/>
                    <a:lstStyle/>
                    <a:p>
                      <a:pPr algn="ctr" fontAlgn="ctr"/>
                      <a:r>
                        <a:rPr lang="en-IN" sz="1400" b="1" u="none" strike="noStrike" dirty="0">
                          <a:effectLst/>
                        </a:rPr>
                        <a:t>ABOVE 120%</a:t>
                      </a:r>
                      <a:endParaRPr lang="en-IN"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IN" sz="1400" b="1" u="none" strike="noStrike">
                          <a:effectLst/>
                        </a:rPr>
                        <a:t>NO</a:t>
                      </a:r>
                      <a:endParaRPr lang="en-IN"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dirty="0">
                          <a:effectLst/>
                        </a:rPr>
                        <a:t>50% OF THE CLAIMS COST ABOVE 120%</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4071552"/>
                  </a:ext>
                </a:extLst>
              </a:tr>
            </a:tbl>
          </a:graphicData>
        </a:graphic>
      </p:graphicFrame>
    </p:spTree>
    <p:extLst>
      <p:ext uri="{BB962C8B-B14F-4D97-AF65-F5344CB8AC3E}">
        <p14:creationId xmlns:p14="http://schemas.microsoft.com/office/powerpoint/2010/main" val="4186560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02EDB-E8EB-43D0-B66F-F8D0FED4738B}"/>
              </a:ext>
            </a:extLst>
          </p:cNvPr>
          <p:cNvSpPr>
            <a:spLocks noGrp="1"/>
          </p:cNvSpPr>
          <p:nvPr>
            <p:ph type="title"/>
          </p:nvPr>
        </p:nvSpPr>
        <p:spPr>
          <a:xfrm>
            <a:off x="155575" y="160841"/>
            <a:ext cx="8784144" cy="665424"/>
          </a:xfrm>
        </p:spPr>
        <p:txBody>
          <a:bodyPr/>
          <a:lstStyle/>
          <a:p>
            <a:r>
              <a:rPr lang="en-US" sz="3200" dirty="0"/>
              <a:t>MHIS 5-PMJAY: Major Insurer Obligations</a:t>
            </a:r>
            <a:endParaRPr lang="en-IN" sz="3200" dirty="0"/>
          </a:p>
        </p:txBody>
      </p:sp>
      <p:sp>
        <p:nvSpPr>
          <p:cNvPr id="3" name="Pentagon 8">
            <a:extLst>
              <a:ext uri="{FF2B5EF4-FFF2-40B4-BE49-F238E27FC236}">
                <a16:creationId xmlns:a16="http://schemas.microsoft.com/office/drawing/2014/main" id="{B48A63E6-750A-479B-B1C9-B28CEF17129B}"/>
              </a:ext>
            </a:extLst>
          </p:cNvPr>
          <p:cNvSpPr/>
          <p:nvPr/>
        </p:nvSpPr>
        <p:spPr bwMode="auto">
          <a:xfrm>
            <a:off x="155575" y="1587889"/>
            <a:ext cx="2213432" cy="493952"/>
          </a:xfrm>
          <a:prstGeom prst="homePlat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Aft>
                <a:spcPct val="0"/>
              </a:spcAft>
              <a:buClrTx/>
              <a:buSzTx/>
              <a:tabLst/>
            </a:pPr>
            <a:r>
              <a:rPr kumimoji="0" lang="en-US" sz="1600" b="1" i="0" u="none" strike="noStrike" cap="none" normalizeH="0" baseline="0" dirty="0">
                <a:ln>
                  <a:noFill/>
                </a:ln>
                <a:solidFill>
                  <a:schemeClr val="bg1"/>
                </a:solidFill>
                <a:effectLst/>
                <a:latin typeface="Trebuchet MS" pitchFamily="34" charset="0"/>
                <a:cs typeface="Times New Roman" pitchFamily="18" charset="0"/>
              </a:rPr>
              <a:t>INFRASTRUCTURE</a:t>
            </a:r>
          </a:p>
        </p:txBody>
      </p:sp>
      <p:sp>
        <p:nvSpPr>
          <p:cNvPr id="6" name="Rectangle 5">
            <a:extLst>
              <a:ext uri="{FF2B5EF4-FFF2-40B4-BE49-F238E27FC236}">
                <a16:creationId xmlns:a16="http://schemas.microsoft.com/office/drawing/2014/main" id="{5A9D0B81-5B97-4299-B960-F66B307E4127}"/>
              </a:ext>
            </a:extLst>
          </p:cNvPr>
          <p:cNvSpPr/>
          <p:nvPr/>
        </p:nvSpPr>
        <p:spPr>
          <a:xfrm>
            <a:off x="2754864" y="1095652"/>
            <a:ext cx="2504501" cy="493952"/>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 Project Office in Shillong.</a:t>
            </a:r>
            <a:endParaRPr lang="en-IN" sz="1200" b="1" dirty="0"/>
          </a:p>
        </p:txBody>
      </p:sp>
      <p:sp>
        <p:nvSpPr>
          <p:cNvPr id="9" name="Rectangle 8">
            <a:extLst>
              <a:ext uri="{FF2B5EF4-FFF2-40B4-BE49-F238E27FC236}">
                <a16:creationId xmlns:a16="http://schemas.microsoft.com/office/drawing/2014/main" id="{96F2061C-123E-4A90-84E5-AC397D7E1C65}"/>
              </a:ext>
            </a:extLst>
          </p:cNvPr>
          <p:cNvSpPr/>
          <p:nvPr/>
        </p:nvSpPr>
        <p:spPr>
          <a:xfrm>
            <a:off x="5719898" y="1095652"/>
            <a:ext cx="2504501" cy="493952"/>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11 District Offices in Meghalaya.</a:t>
            </a:r>
            <a:endParaRPr lang="en-IN" sz="1200" b="1" dirty="0"/>
          </a:p>
        </p:txBody>
      </p:sp>
      <p:sp>
        <p:nvSpPr>
          <p:cNvPr id="10" name="Rectangle 9">
            <a:extLst>
              <a:ext uri="{FF2B5EF4-FFF2-40B4-BE49-F238E27FC236}">
                <a16:creationId xmlns:a16="http://schemas.microsoft.com/office/drawing/2014/main" id="{B1EF4E2A-D6D9-40A8-B198-9047391952DB}"/>
              </a:ext>
            </a:extLst>
          </p:cNvPr>
          <p:cNvSpPr/>
          <p:nvPr/>
        </p:nvSpPr>
        <p:spPr>
          <a:xfrm>
            <a:off x="8803124" y="1095652"/>
            <a:ext cx="2396666" cy="493952"/>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11 District Kiosks in Meghalaya</a:t>
            </a:r>
            <a:endParaRPr lang="en-IN" sz="1200" b="1" dirty="0"/>
          </a:p>
        </p:txBody>
      </p:sp>
      <p:sp>
        <p:nvSpPr>
          <p:cNvPr id="11" name="Rectangle 10">
            <a:extLst>
              <a:ext uri="{FF2B5EF4-FFF2-40B4-BE49-F238E27FC236}">
                <a16:creationId xmlns:a16="http://schemas.microsoft.com/office/drawing/2014/main" id="{D28C922A-3403-4604-8CD4-86F95B04CCA0}"/>
              </a:ext>
            </a:extLst>
          </p:cNvPr>
          <p:cNvSpPr/>
          <p:nvPr/>
        </p:nvSpPr>
        <p:spPr>
          <a:xfrm>
            <a:off x="4304899" y="1909037"/>
            <a:ext cx="2369466" cy="493952"/>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24*7 Call Centre with a Minimum of 3 Lines.</a:t>
            </a:r>
            <a:endParaRPr lang="en-IN" sz="1200" b="1" dirty="0"/>
          </a:p>
        </p:txBody>
      </p:sp>
      <p:sp>
        <p:nvSpPr>
          <p:cNvPr id="12" name="Rectangle 11">
            <a:extLst>
              <a:ext uri="{FF2B5EF4-FFF2-40B4-BE49-F238E27FC236}">
                <a16:creationId xmlns:a16="http://schemas.microsoft.com/office/drawing/2014/main" id="{18E880B6-998E-4417-99A8-4F6BC8A79EB3}"/>
              </a:ext>
            </a:extLst>
          </p:cNvPr>
          <p:cNvSpPr/>
          <p:nvPr/>
        </p:nvSpPr>
        <p:spPr>
          <a:xfrm>
            <a:off x="7384532" y="1909037"/>
            <a:ext cx="2258459" cy="493952"/>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 Help Desk.</a:t>
            </a:r>
            <a:endParaRPr lang="en-IN" sz="1200" b="1" dirty="0"/>
          </a:p>
        </p:txBody>
      </p:sp>
      <p:sp>
        <p:nvSpPr>
          <p:cNvPr id="13" name="Left Brace 12">
            <a:extLst>
              <a:ext uri="{FF2B5EF4-FFF2-40B4-BE49-F238E27FC236}">
                <a16:creationId xmlns:a16="http://schemas.microsoft.com/office/drawing/2014/main" id="{8F368470-9E50-4D6E-A965-E85403C5648A}"/>
              </a:ext>
            </a:extLst>
          </p:cNvPr>
          <p:cNvSpPr/>
          <p:nvPr/>
        </p:nvSpPr>
        <p:spPr>
          <a:xfrm>
            <a:off x="2369007" y="1042555"/>
            <a:ext cx="393772" cy="158462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b="1"/>
          </a:p>
        </p:txBody>
      </p:sp>
      <p:sp>
        <p:nvSpPr>
          <p:cNvPr id="14" name="Pentagon 8">
            <a:extLst>
              <a:ext uri="{FF2B5EF4-FFF2-40B4-BE49-F238E27FC236}">
                <a16:creationId xmlns:a16="http://schemas.microsoft.com/office/drawing/2014/main" id="{24171F33-8B9A-4DF8-A3AE-762E7EA411E8}"/>
              </a:ext>
            </a:extLst>
          </p:cNvPr>
          <p:cNvSpPr/>
          <p:nvPr/>
        </p:nvSpPr>
        <p:spPr bwMode="auto">
          <a:xfrm>
            <a:off x="163490" y="3736299"/>
            <a:ext cx="2213432" cy="493952"/>
          </a:xfrm>
          <a:prstGeom prst="homePlate">
            <a:avLst/>
          </a:prstGeom>
          <a:solidFill>
            <a:srgbClr val="3366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Aft>
                <a:spcPct val="0"/>
              </a:spcAft>
              <a:buClrTx/>
              <a:buSzTx/>
              <a:tabLst/>
            </a:pPr>
            <a:r>
              <a:rPr kumimoji="0" lang="en-US" sz="1600" b="1" i="0" u="none" strike="noStrike" cap="none" normalizeH="0" baseline="0" dirty="0">
                <a:ln>
                  <a:noFill/>
                </a:ln>
                <a:solidFill>
                  <a:schemeClr val="bg1"/>
                </a:solidFill>
                <a:effectLst/>
                <a:latin typeface="Trebuchet MS" pitchFamily="34" charset="0"/>
                <a:cs typeface="Times New Roman" pitchFamily="18" charset="0"/>
              </a:rPr>
              <a:t>HUMAN RESOURCE</a:t>
            </a:r>
          </a:p>
        </p:txBody>
      </p:sp>
      <p:sp>
        <p:nvSpPr>
          <p:cNvPr id="15" name="Rectangle 14">
            <a:extLst>
              <a:ext uri="{FF2B5EF4-FFF2-40B4-BE49-F238E27FC236}">
                <a16:creationId xmlns:a16="http://schemas.microsoft.com/office/drawing/2014/main" id="{A686B621-5275-4540-9132-EF9BE665108E}"/>
              </a:ext>
            </a:extLst>
          </p:cNvPr>
          <p:cNvSpPr/>
          <p:nvPr/>
        </p:nvSpPr>
        <p:spPr>
          <a:xfrm>
            <a:off x="2754864" y="2991871"/>
            <a:ext cx="2504501" cy="493952"/>
          </a:xfrm>
          <a:prstGeom prst="rect">
            <a:avLst/>
          </a:prstGeom>
          <a:solidFill>
            <a:srgbClr val="33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 State Coordinator.</a:t>
            </a:r>
            <a:endParaRPr lang="en-IN" sz="1200" b="1" dirty="0"/>
          </a:p>
        </p:txBody>
      </p:sp>
      <p:sp>
        <p:nvSpPr>
          <p:cNvPr id="16" name="Rectangle 15">
            <a:extLst>
              <a:ext uri="{FF2B5EF4-FFF2-40B4-BE49-F238E27FC236}">
                <a16:creationId xmlns:a16="http://schemas.microsoft.com/office/drawing/2014/main" id="{975542AC-AD2F-4CFC-9232-D11BCAF92E63}"/>
              </a:ext>
            </a:extLst>
          </p:cNvPr>
          <p:cNvSpPr/>
          <p:nvPr/>
        </p:nvSpPr>
        <p:spPr>
          <a:xfrm>
            <a:off x="5811338" y="2983566"/>
            <a:ext cx="2504501" cy="493952"/>
          </a:xfrm>
          <a:prstGeom prst="rect">
            <a:avLst/>
          </a:prstGeom>
          <a:solidFill>
            <a:srgbClr val="33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 State Operations Manager.</a:t>
            </a:r>
            <a:endParaRPr lang="en-IN" sz="1200" b="1" dirty="0"/>
          </a:p>
        </p:txBody>
      </p:sp>
      <p:sp>
        <p:nvSpPr>
          <p:cNvPr id="17" name="Rectangle 16">
            <a:extLst>
              <a:ext uri="{FF2B5EF4-FFF2-40B4-BE49-F238E27FC236}">
                <a16:creationId xmlns:a16="http://schemas.microsoft.com/office/drawing/2014/main" id="{99E83568-BD46-46DC-9E04-E7B66121472E}"/>
              </a:ext>
            </a:extLst>
          </p:cNvPr>
          <p:cNvSpPr/>
          <p:nvPr/>
        </p:nvSpPr>
        <p:spPr>
          <a:xfrm>
            <a:off x="2754864" y="3719036"/>
            <a:ext cx="2504501" cy="493952"/>
          </a:xfrm>
          <a:prstGeom prst="rect">
            <a:avLst/>
          </a:prstGeom>
          <a:solidFill>
            <a:srgbClr val="33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11 District Coordinators.</a:t>
            </a:r>
            <a:endParaRPr lang="en-IN" sz="1200" b="1" dirty="0"/>
          </a:p>
        </p:txBody>
      </p:sp>
      <p:sp>
        <p:nvSpPr>
          <p:cNvPr id="18" name="Rectangle 17">
            <a:extLst>
              <a:ext uri="{FF2B5EF4-FFF2-40B4-BE49-F238E27FC236}">
                <a16:creationId xmlns:a16="http://schemas.microsoft.com/office/drawing/2014/main" id="{F4153B5B-EB83-4B9C-802D-8F8FDC1A2320}"/>
              </a:ext>
            </a:extLst>
          </p:cNvPr>
          <p:cNvSpPr/>
          <p:nvPr/>
        </p:nvSpPr>
        <p:spPr>
          <a:xfrm>
            <a:off x="8695289" y="2982579"/>
            <a:ext cx="2504501" cy="493952"/>
          </a:xfrm>
          <a:prstGeom prst="rect">
            <a:avLst/>
          </a:prstGeom>
          <a:solidFill>
            <a:srgbClr val="33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 State Medical Manager.</a:t>
            </a:r>
            <a:endParaRPr lang="en-IN" sz="1200" b="1" dirty="0"/>
          </a:p>
        </p:txBody>
      </p:sp>
      <p:sp>
        <p:nvSpPr>
          <p:cNvPr id="19" name="Rectangle 18">
            <a:extLst>
              <a:ext uri="{FF2B5EF4-FFF2-40B4-BE49-F238E27FC236}">
                <a16:creationId xmlns:a16="http://schemas.microsoft.com/office/drawing/2014/main" id="{48358CBB-C380-4C7E-8785-E7B1B18E04E5}"/>
              </a:ext>
            </a:extLst>
          </p:cNvPr>
          <p:cNvSpPr/>
          <p:nvPr/>
        </p:nvSpPr>
        <p:spPr>
          <a:xfrm>
            <a:off x="5835208" y="3719036"/>
            <a:ext cx="2504501" cy="493952"/>
          </a:xfrm>
          <a:prstGeom prst="rect">
            <a:avLst/>
          </a:prstGeom>
          <a:solidFill>
            <a:srgbClr val="33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11 District Kiosks Operator</a:t>
            </a:r>
            <a:endParaRPr lang="en-IN" sz="1200" b="1" dirty="0"/>
          </a:p>
        </p:txBody>
      </p:sp>
      <p:sp>
        <p:nvSpPr>
          <p:cNvPr id="20" name="Rectangle 19">
            <a:extLst>
              <a:ext uri="{FF2B5EF4-FFF2-40B4-BE49-F238E27FC236}">
                <a16:creationId xmlns:a16="http://schemas.microsoft.com/office/drawing/2014/main" id="{2E3A0E00-796C-400E-86F6-81018692D886}"/>
              </a:ext>
            </a:extLst>
          </p:cNvPr>
          <p:cNvSpPr/>
          <p:nvPr/>
        </p:nvSpPr>
        <p:spPr>
          <a:xfrm>
            <a:off x="8695289" y="3719036"/>
            <a:ext cx="2504501" cy="493952"/>
          </a:xfrm>
          <a:prstGeom prst="rect">
            <a:avLst/>
          </a:prstGeom>
          <a:solidFill>
            <a:srgbClr val="33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Personnel at the Call Centre</a:t>
            </a:r>
            <a:endParaRPr lang="en-IN" sz="1200" b="1" dirty="0"/>
          </a:p>
        </p:txBody>
      </p:sp>
      <p:sp>
        <p:nvSpPr>
          <p:cNvPr id="21" name="Left Brace 20">
            <a:extLst>
              <a:ext uri="{FF2B5EF4-FFF2-40B4-BE49-F238E27FC236}">
                <a16:creationId xmlns:a16="http://schemas.microsoft.com/office/drawing/2014/main" id="{8AD8C518-DA66-4C02-8F35-ABBB5751A41B}"/>
              </a:ext>
            </a:extLst>
          </p:cNvPr>
          <p:cNvSpPr/>
          <p:nvPr/>
        </p:nvSpPr>
        <p:spPr>
          <a:xfrm>
            <a:off x="2376922" y="2958587"/>
            <a:ext cx="393772" cy="204937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b="1"/>
          </a:p>
        </p:txBody>
      </p:sp>
      <p:sp>
        <p:nvSpPr>
          <p:cNvPr id="22" name="Rectangle 21">
            <a:extLst>
              <a:ext uri="{FF2B5EF4-FFF2-40B4-BE49-F238E27FC236}">
                <a16:creationId xmlns:a16="http://schemas.microsoft.com/office/drawing/2014/main" id="{E048ABFC-7D85-4360-BA43-FC154B3F78D0}"/>
              </a:ext>
            </a:extLst>
          </p:cNvPr>
          <p:cNvSpPr/>
          <p:nvPr/>
        </p:nvSpPr>
        <p:spPr>
          <a:xfrm>
            <a:off x="4295036" y="4416716"/>
            <a:ext cx="2504501" cy="493952"/>
          </a:xfrm>
          <a:prstGeom prst="rect">
            <a:avLst/>
          </a:prstGeom>
          <a:solidFill>
            <a:srgbClr val="33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7 Medical Officers</a:t>
            </a:r>
            <a:endParaRPr lang="en-IN" sz="1200" b="1" dirty="0"/>
          </a:p>
        </p:txBody>
      </p:sp>
      <p:sp>
        <p:nvSpPr>
          <p:cNvPr id="23" name="Rectangle 22">
            <a:extLst>
              <a:ext uri="{FF2B5EF4-FFF2-40B4-BE49-F238E27FC236}">
                <a16:creationId xmlns:a16="http://schemas.microsoft.com/office/drawing/2014/main" id="{C14C1C97-7D2F-44F3-BEF2-BADE4EF3AF34}"/>
              </a:ext>
            </a:extLst>
          </p:cNvPr>
          <p:cNvSpPr/>
          <p:nvPr/>
        </p:nvSpPr>
        <p:spPr>
          <a:xfrm>
            <a:off x="7265249" y="4411555"/>
            <a:ext cx="2504501" cy="493952"/>
          </a:xfrm>
          <a:prstGeom prst="rect">
            <a:avLst/>
          </a:prstGeom>
          <a:solidFill>
            <a:srgbClr val="33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Personnel at the Help-Desk</a:t>
            </a:r>
            <a:endParaRPr lang="en-IN" sz="1200" b="1" dirty="0"/>
          </a:p>
        </p:txBody>
      </p:sp>
      <p:cxnSp>
        <p:nvCxnSpPr>
          <p:cNvPr id="25" name="Straight Connector 24">
            <a:extLst>
              <a:ext uri="{FF2B5EF4-FFF2-40B4-BE49-F238E27FC236}">
                <a16:creationId xmlns:a16="http://schemas.microsoft.com/office/drawing/2014/main" id="{29BCD7D5-A920-4B9F-83A2-1BB44AD2EC3F}"/>
              </a:ext>
            </a:extLst>
          </p:cNvPr>
          <p:cNvCxnSpPr/>
          <p:nvPr/>
        </p:nvCxnSpPr>
        <p:spPr>
          <a:xfrm flipV="1">
            <a:off x="2887395" y="2710807"/>
            <a:ext cx="8169504" cy="771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7027C6-D838-4229-A4A0-A38619BEF5B0}"/>
              </a:ext>
            </a:extLst>
          </p:cNvPr>
          <p:cNvCxnSpPr>
            <a:cxnSpLocks/>
          </p:cNvCxnSpPr>
          <p:nvPr/>
        </p:nvCxnSpPr>
        <p:spPr>
          <a:xfrm>
            <a:off x="2965478" y="5120695"/>
            <a:ext cx="81962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Pentagon 8">
            <a:extLst>
              <a:ext uri="{FF2B5EF4-FFF2-40B4-BE49-F238E27FC236}">
                <a16:creationId xmlns:a16="http://schemas.microsoft.com/office/drawing/2014/main" id="{CD7D407C-7D9D-4898-8CFA-D433542B4463}"/>
              </a:ext>
            </a:extLst>
          </p:cNvPr>
          <p:cNvSpPr/>
          <p:nvPr/>
        </p:nvSpPr>
        <p:spPr bwMode="auto">
          <a:xfrm>
            <a:off x="163490" y="5730625"/>
            <a:ext cx="2213432" cy="493952"/>
          </a:xfrm>
          <a:prstGeom prst="homePlate">
            <a:avLst/>
          </a:prstGeom>
          <a:solidFill>
            <a:schemeClr val="accent6">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Aft>
                <a:spcPct val="0"/>
              </a:spcAft>
              <a:buClrTx/>
              <a:buSzTx/>
              <a:tabLst/>
            </a:pPr>
            <a:r>
              <a:rPr lang="en-US" sz="1600" b="1" dirty="0">
                <a:solidFill>
                  <a:schemeClr val="bg1"/>
                </a:solidFill>
                <a:latin typeface="Trebuchet MS" pitchFamily="34" charset="0"/>
                <a:cs typeface="Times New Roman" pitchFamily="18" charset="0"/>
              </a:rPr>
              <a:t>SERVICES</a:t>
            </a:r>
            <a:endParaRPr kumimoji="0" lang="en-US" sz="1600" b="1" i="0" u="none" strike="noStrike" cap="none" normalizeH="0" baseline="0" dirty="0">
              <a:ln>
                <a:noFill/>
              </a:ln>
              <a:solidFill>
                <a:schemeClr val="bg1"/>
              </a:solidFill>
              <a:effectLst/>
              <a:latin typeface="Trebuchet MS" pitchFamily="34" charset="0"/>
              <a:cs typeface="Times New Roman" pitchFamily="18" charset="0"/>
            </a:endParaRPr>
          </a:p>
        </p:txBody>
      </p:sp>
      <p:sp>
        <p:nvSpPr>
          <p:cNvPr id="29" name="Left Brace 28">
            <a:extLst>
              <a:ext uri="{FF2B5EF4-FFF2-40B4-BE49-F238E27FC236}">
                <a16:creationId xmlns:a16="http://schemas.microsoft.com/office/drawing/2014/main" id="{CF1A73EA-84DD-4FBC-A60F-8F65EBB2F302}"/>
              </a:ext>
            </a:extLst>
          </p:cNvPr>
          <p:cNvSpPr/>
          <p:nvPr/>
        </p:nvSpPr>
        <p:spPr>
          <a:xfrm>
            <a:off x="2376922" y="5256980"/>
            <a:ext cx="377942" cy="1440179"/>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b="1"/>
          </a:p>
        </p:txBody>
      </p:sp>
      <p:sp>
        <p:nvSpPr>
          <p:cNvPr id="30" name="Rectangle 29">
            <a:extLst>
              <a:ext uri="{FF2B5EF4-FFF2-40B4-BE49-F238E27FC236}">
                <a16:creationId xmlns:a16="http://schemas.microsoft.com/office/drawing/2014/main" id="{8D44E3DD-48A0-4523-8710-F25DB3BD32FA}"/>
              </a:ext>
            </a:extLst>
          </p:cNvPr>
          <p:cNvSpPr/>
          <p:nvPr/>
        </p:nvSpPr>
        <p:spPr>
          <a:xfrm>
            <a:off x="2754864" y="5307410"/>
            <a:ext cx="2504501" cy="55513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Registration of Beneficiaries through District Kiosks.</a:t>
            </a:r>
            <a:endParaRPr lang="en-IN" sz="1200" b="1" dirty="0"/>
          </a:p>
        </p:txBody>
      </p:sp>
      <p:sp>
        <p:nvSpPr>
          <p:cNvPr id="31" name="Rectangle 30">
            <a:extLst>
              <a:ext uri="{FF2B5EF4-FFF2-40B4-BE49-F238E27FC236}">
                <a16:creationId xmlns:a16="http://schemas.microsoft.com/office/drawing/2014/main" id="{ABF53362-A682-444D-9168-12A8980B8006}"/>
              </a:ext>
            </a:extLst>
          </p:cNvPr>
          <p:cNvSpPr/>
          <p:nvPr/>
        </p:nvSpPr>
        <p:spPr>
          <a:xfrm>
            <a:off x="5719897" y="5315735"/>
            <a:ext cx="2504501" cy="55513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MoU for hospital empanelment &amp; Membership and facilitation of SEC, DEC.</a:t>
            </a:r>
            <a:endParaRPr lang="en-IN" sz="1200" b="1" dirty="0"/>
          </a:p>
        </p:txBody>
      </p:sp>
      <p:sp>
        <p:nvSpPr>
          <p:cNvPr id="32" name="Rectangle 31">
            <a:extLst>
              <a:ext uri="{FF2B5EF4-FFF2-40B4-BE49-F238E27FC236}">
                <a16:creationId xmlns:a16="http://schemas.microsoft.com/office/drawing/2014/main" id="{A31E65CD-535C-4A53-B556-C07B5240DEE1}"/>
              </a:ext>
            </a:extLst>
          </p:cNvPr>
          <p:cNvSpPr/>
          <p:nvPr/>
        </p:nvSpPr>
        <p:spPr>
          <a:xfrm>
            <a:off x="8695289" y="5286581"/>
            <a:ext cx="2504501" cy="55513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Claims Management &amp; Medical Audit of Claims including Mortality Claims.</a:t>
            </a:r>
            <a:endParaRPr lang="en-IN" sz="1200" b="1" dirty="0"/>
          </a:p>
        </p:txBody>
      </p:sp>
      <p:sp>
        <p:nvSpPr>
          <p:cNvPr id="33" name="Rectangle 32">
            <a:extLst>
              <a:ext uri="{FF2B5EF4-FFF2-40B4-BE49-F238E27FC236}">
                <a16:creationId xmlns:a16="http://schemas.microsoft.com/office/drawing/2014/main" id="{CDF91C6E-97B7-4155-98FA-6469D97BE42F}"/>
              </a:ext>
            </a:extLst>
          </p:cNvPr>
          <p:cNvSpPr/>
          <p:nvPr/>
        </p:nvSpPr>
        <p:spPr>
          <a:xfrm>
            <a:off x="2776896" y="6000910"/>
            <a:ext cx="2504501" cy="55513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Membership and Participation at Grievance Committees, SAFU.</a:t>
            </a:r>
            <a:endParaRPr lang="en-IN" sz="1200" b="1" dirty="0"/>
          </a:p>
        </p:txBody>
      </p:sp>
      <p:sp>
        <p:nvSpPr>
          <p:cNvPr id="34" name="Rectangle 33">
            <a:extLst>
              <a:ext uri="{FF2B5EF4-FFF2-40B4-BE49-F238E27FC236}">
                <a16:creationId xmlns:a16="http://schemas.microsoft.com/office/drawing/2014/main" id="{A094D984-CEFC-41B3-9329-768FACF25BB5}"/>
              </a:ext>
            </a:extLst>
          </p:cNvPr>
          <p:cNvSpPr/>
          <p:nvPr/>
        </p:nvSpPr>
        <p:spPr>
          <a:xfrm>
            <a:off x="5743767" y="5986665"/>
            <a:ext cx="2504501" cy="55513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Beneficiary Audit and Beneficiary Call Back.</a:t>
            </a:r>
            <a:endParaRPr lang="en-IN" sz="1200" b="1" dirty="0"/>
          </a:p>
        </p:txBody>
      </p:sp>
      <p:sp>
        <p:nvSpPr>
          <p:cNvPr id="35" name="Rectangle 34">
            <a:extLst>
              <a:ext uri="{FF2B5EF4-FFF2-40B4-BE49-F238E27FC236}">
                <a16:creationId xmlns:a16="http://schemas.microsoft.com/office/drawing/2014/main" id="{8B2A76A0-DC73-4F3C-A2D0-57710C96AFE9}"/>
              </a:ext>
            </a:extLst>
          </p:cNvPr>
          <p:cNvSpPr/>
          <p:nvPr/>
        </p:nvSpPr>
        <p:spPr>
          <a:xfrm>
            <a:off x="8695289" y="5958626"/>
            <a:ext cx="2504501" cy="55513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Call Centre Services.</a:t>
            </a:r>
            <a:endParaRPr lang="en-IN" sz="1200" b="1" dirty="0"/>
          </a:p>
        </p:txBody>
      </p:sp>
    </p:spTree>
    <p:extLst>
      <p:ext uri="{BB962C8B-B14F-4D97-AF65-F5344CB8AC3E}">
        <p14:creationId xmlns:p14="http://schemas.microsoft.com/office/powerpoint/2010/main" val="2301580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14A8B-F51E-4807-B225-9B1C6BEA733B}"/>
              </a:ext>
            </a:extLst>
          </p:cNvPr>
          <p:cNvSpPr>
            <a:spLocks noGrp="1"/>
          </p:cNvSpPr>
          <p:nvPr>
            <p:ph type="title"/>
          </p:nvPr>
        </p:nvSpPr>
        <p:spPr>
          <a:xfrm>
            <a:off x="155575" y="160841"/>
            <a:ext cx="8784144" cy="571639"/>
          </a:xfrm>
        </p:spPr>
        <p:txBody>
          <a:bodyPr/>
          <a:lstStyle/>
          <a:p>
            <a:r>
              <a:rPr lang="en-US" sz="2800" dirty="0"/>
              <a:t>Addendum and Corrigendum</a:t>
            </a:r>
            <a:endParaRPr lang="en-IN" sz="2800" dirty="0"/>
          </a:p>
        </p:txBody>
      </p:sp>
      <p:graphicFrame>
        <p:nvGraphicFramePr>
          <p:cNvPr id="3" name="Object 2">
            <a:extLst>
              <a:ext uri="{FF2B5EF4-FFF2-40B4-BE49-F238E27FC236}">
                <a16:creationId xmlns:a16="http://schemas.microsoft.com/office/drawing/2014/main" id="{B488EFEA-12F1-1880-6157-106AF3B243A0}"/>
              </a:ext>
            </a:extLst>
          </p:cNvPr>
          <p:cNvGraphicFramePr>
            <a:graphicFrameLocks noChangeAspect="1"/>
          </p:cNvGraphicFramePr>
          <p:nvPr>
            <p:extLst>
              <p:ext uri="{D42A27DB-BD31-4B8C-83A1-F6EECF244321}">
                <p14:modId xmlns:p14="http://schemas.microsoft.com/office/powerpoint/2010/main" val="2377634322"/>
              </p:ext>
            </p:extLst>
          </p:nvPr>
        </p:nvGraphicFramePr>
        <p:xfrm>
          <a:off x="6820348" y="1086522"/>
          <a:ext cx="5216076" cy="5610637"/>
        </p:xfrm>
        <a:graphic>
          <a:graphicData uri="http://schemas.openxmlformats.org/presentationml/2006/ole">
            <mc:AlternateContent xmlns:mc="http://schemas.openxmlformats.org/markup-compatibility/2006">
              <mc:Choice xmlns:v="urn:schemas-microsoft-com:vml" Requires="v">
                <p:oleObj name="Acrobat Document" r:id="rId2" imgW="5667375" imgH="8019931" progId="Acrobat.Document.DC">
                  <p:embed/>
                </p:oleObj>
              </mc:Choice>
              <mc:Fallback>
                <p:oleObj name="Acrobat Document" r:id="rId2" imgW="5667375" imgH="8019931" progId="Acrobat.Document.DC">
                  <p:embed/>
                  <p:pic>
                    <p:nvPicPr>
                      <p:cNvPr id="0" name=""/>
                      <p:cNvPicPr/>
                      <p:nvPr/>
                    </p:nvPicPr>
                    <p:blipFill>
                      <a:blip r:embed="rId3"/>
                      <a:stretch>
                        <a:fillRect/>
                      </a:stretch>
                    </p:blipFill>
                    <p:spPr>
                      <a:xfrm>
                        <a:off x="6820348" y="1086522"/>
                        <a:ext cx="5216076" cy="5610637"/>
                      </a:xfrm>
                      <a:prstGeom prst="rect">
                        <a:avLst/>
                      </a:prstGeom>
                      <a:ln w="19050">
                        <a:solidFill>
                          <a:schemeClr val="tx1"/>
                        </a:solidFill>
                      </a:ln>
                    </p:spPr>
                  </p:pic>
                </p:oleObj>
              </mc:Fallback>
            </mc:AlternateContent>
          </a:graphicData>
        </a:graphic>
      </p:graphicFrame>
      <p:sp>
        <p:nvSpPr>
          <p:cNvPr id="4" name="Rectangle 3">
            <a:extLst>
              <a:ext uri="{FF2B5EF4-FFF2-40B4-BE49-F238E27FC236}">
                <a16:creationId xmlns:a16="http://schemas.microsoft.com/office/drawing/2014/main" id="{C64C4210-160E-38AD-A7EE-1317703EDA7F}"/>
              </a:ext>
            </a:extLst>
          </p:cNvPr>
          <p:cNvSpPr/>
          <p:nvPr/>
        </p:nvSpPr>
        <p:spPr>
          <a:xfrm>
            <a:off x="155575" y="1086522"/>
            <a:ext cx="6202194" cy="385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Matter Concerning Solvency Ratio</a:t>
            </a:r>
            <a:endParaRPr lang="en-IN" dirty="0"/>
          </a:p>
        </p:txBody>
      </p:sp>
      <p:sp>
        <p:nvSpPr>
          <p:cNvPr id="5" name="Rectangle 4">
            <a:extLst>
              <a:ext uri="{FF2B5EF4-FFF2-40B4-BE49-F238E27FC236}">
                <a16:creationId xmlns:a16="http://schemas.microsoft.com/office/drawing/2014/main" id="{77CF7D5F-6A9F-27E8-B025-E17D532BBB35}"/>
              </a:ext>
            </a:extLst>
          </p:cNvPr>
          <p:cNvSpPr/>
          <p:nvPr/>
        </p:nvSpPr>
        <p:spPr>
          <a:xfrm>
            <a:off x="155573" y="2210135"/>
            <a:ext cx="6202195" cy="817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Clause 7 D b of the RFP requires the Bidder to maintain the Solvency Ratio as required under the Insurance Act. </a:t>
            </a:r>
            <a:endParaRPr lang="en-IN" dirty="0"/>
          </a:p>
        </p:txBody>
      </p:sp>
      <p:sp>
        <p:nvSpPr>
          <p:cNvPr id="6" name="Rectangle 5">
            <a:extLst>
              <a:ext uri="{FF2B5EF4-FFF2-40B4-BE49-F238E27FC236}">
                <a16:creationId xmlns:a16="http://schemas.microsoft.com/office/drawing/2014/main" id="{723E9DA7-5BE6-AB56-C624-4BAED6CFEA65}"/>
              </a:ext>
            </a:extLst>
          </p:cNvPr>
          <p:cNvSpPr/>
          <p:nvPr/>
        </p:nvSpPr>
        <p:spPr>
          <a:xfrm>
            <a:off x="155574" y="3633615"/>
            <a:ext cx="6202195" cy="817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Office Memorandum Issued vide no. </a:t>
            </a:r>
            <a:r>
              <a:rPr lang="en-IN" sz="1800" b="0" i="0" u="none" strike="noStrike" baseline="0" dirty="0" err="1">
                <a:latin typeface="NimbusSans-Regular"/>
              </a:rPr>
              <a:t>F.No</a:t>
            </a:r>
            <a:r>
              <a:rPr lang="en-IN" sz="1800" b="0" i="0" u="none" strike="noStrike" baseline="0" dirty="0">
                <a:latin typeface="NimbusSans-Regular"/>
              </a:rPr>
              <a:t> - EG- 14017/64/2020-InsII Dated 02 July, 2022.</a:t>
            </a:r>
            <a:endParaRPr lang="en-IN" dirty="0"/>
          </a:p>
        </p:txBody>
      </p:sp>
      <p:sp>
        <p:nvSpPr>
          <p:cNvPr id="7" name="Rectangle 6">
            <a:extLst>
              <a:ext uri="{FF2B5EF4-FFF2-40B4-BE49-F238E27FC236}">
                <a16:creationId xmlns:a16="http://schemas.microsoft.com/office/drawing/2014/main" id="{9CCC47A0-BEEF-6AE8-5597-4491DC1D9EA2}"/>
              </a:ext>
            </a:extLst>
          </p:cNvPr>
          <p:cNvSpPr/>
          <p:nvPr/>
        </p:nvSpPr>
        <p:spPr>
          <a:xfrm>
            <a:off x="155575" y="5189867"/>
            <a:ext cx="6202195" cy="1507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OM recommends that the criterion to maintain Solvency Ratio is not included to facilitate participation of Public Sector Insurers as this would enhance competition in the Bidding Process.	</a:t>
            </a:r>
            <a:endParaRPr lang="en-IN" dirty="0"/>
          </a:p>
        </p:txBody>
      </p:sp>
    </p:spTree>
    <p:extLst>
      <p:ext uri="{BB962C8B-B14F-4D97-AF65-F5344CB8AC3E}">
        <p14:creationId xmlns:p14="http://schemas.microsoft.com/office/powerpoint/2010/main" val="2892634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D625-3CD0-435F-ABD5-1478CA6CF5CA}"/>
              </a:ext>
            </a:extLst>
          </p:cNvPr>
          <p:cNvSpPr>
            <a:spLocks noGrp="1"/>
          </p:cNvSpPr>
          <p:nvPr>
            <p:ph type="title"/>
          </p:nvPr>
        </p:nvSpPr>
        <p:spPr>
          <a:xfrm>
            <a:off x="155575" y="160841"/>
            <a:ext cx="8784144" cy="684979"/>
          </a:xfrm>
        </p:spPr>
        <p:txBody>
          <a:bodyPr/>
          <a:lstStyle/>
          <a:p>
            <a:r>
              <a:rPr lang="en-US" sz="2800" dirty="0"/>
              <a:t>MHIS 5-PMJAY Bidding Process</a:t>
            </a:r>
            <a:endParaRPr lang="en-IN" sz="2800" dirty="0"/>
          </a:p>
        </p:txBody>
      </p:sp>
      <p:pic>
        <p:nvPicPr>
          <p:cNvPr id="4" name="Picture 2" descr="Image result for envelope without background">
            <a:extLst>
              <a:ext uri="{FF2B5EF4-FFF2-40B4-BE49-F238E27FC236}">
                <a16:creationId xmlns:a16="http://schemas.microsoft.com/office/drawing/2014/main" id="{55465AB0-9C42-475B-A28F-24690EA53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019" y="1466677"/>
            <a:ext cx="2969255" cy="1325881"/>
          </a:xfrm>
          <a:prstGeom prst="rect">
            <a:avLst/>
          </a:prstGeom>
          <a:solidFill>
            <a:srgbClr val="FF0000"/>
          </a:solidFill>
          <a:ln w="88900" cap="sq">
            <a:noFill/>
            <a:miter lim="800000"/>
          </a:ln>
          <a:effectLst/>
          <a:scene3d>
            <a:camera prst="orthographicFront">
              <a:rot lat="0" lon="0" rev="0"/>
            </a:camera>
            <a:lightRig rig="contrasting" dir="t">
              <a:rot lat="0" lon="0" rev="7800000"/>
            </a:lightRig>
          </a:scene3d>
          <a:sp3d>
            <a:bevelT w="139700" h="139700"/>
          </a:sp3d>
        </p:spPr>
      </p:pic>
      <p:sp>
        <p:nvSpPr>
          <p:cNvPr id="5" name="Rectangle 4">
            <a:extLst>
              <a:ext uri="{FF2B5EF4-FFF2-40B4-BE49-F238E27FC236}">
                <a16:creationId xmlns:a16="http://schemas.microsoft.com/office/drawing/2014/main" id="{2DFA5112-3EA2-4E6C-BAEE-721CE141BC36}"/>
              </a:ext>
            </a:extLst>
          </p:cNvPr>
          <p:cNvSpPr/>
          <p:nvPr/>
        </p:nvSpPr>
        <p:spPr>
          <a:xfrm>
            <a:off x="3296061" y="1466676"/>
            <a:ext cx="2503170" cy="1325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accent3">
                    <a:lumMod val="50000"/>
                  </a:schemeClr>
                </a:solidFill>
              </a:rPr>
              <a:t>MEGHA HEALTH INSURANCE SCHEME PHASE 5 AND AYUSHMAN BHARAT PRADHAN MANTRI JAN AROGYA YOJANA</a:t>
            </a:r>
          </a:p>
          <a:p>
            <a:pPr algn="ctr"/>
            <a:r>
              <a:rPr lang="en-US" sz="1000" b="1" dirty="0">
                <a:solidFill>
                  <a:schemeClr val="accent3">
                    <a:lumMod val="50000"/>
                  </a:schemeClr>
                </a:solidFill>
              </a:rPr>
              <a:t>BID</a:t>
            </a:r>
          </a:p>
          <a:p>
            <a:pPr algn="ctr"/>
            <a:r>
              <a:rPr lang="en-US" sz="1000" b="1" dirty="0">
                <a:solidFill>
                  <a:schemeClr val="accent3">
                    <a:lumMod val="50000"/>
                  </a:schemeClr>
                </a:solidFill>
              </a:rPr>
              <a:t>DO NOT OPEN BEFORE BID DUE DATE</a:t>
            </a:r>
            <a:endParaRPr lang="en-IN" sz="1000" b="1" dirty="0">
              <a:solidFill>
                <a:schemeClr val="accent3">
                  <a:lumMod val="50000"/>
                </a:schemeClr>
              </a:solidFill>
            </a:endParaRPr>
          </a:p>
        </p:txBody>
      </p:sp>
      <p:sp>
        <p:nvSpPr>
          <p:cNvPr id="6" name="Rectangle 5">
            <a:extLst>
              <a:ext uri="{FF2B5EF4-FFF2-40B4-BE49-F238E27FC236}">
                <a16:creationId xmlns:a16="http://schemas.microsoft.com/office/drawing/2014/main" id="{0BB140B9-5C33-44CA-9789-492B1483576F}"/>
              </a:ext>
            </a:extLst>
          </p:cNvPr>
          <p:cNvSpPr/>
          <p:nvPr/>
        </p:nvSpPr>
        <p:spPr>
          <a:xfrm>
            <a:off x="155575" y="1780618"/>
            <a:ext cx="2504501" cy="49395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Submission of Bids</a:t>
            </a:r>
            <a:endParaRPr lang="en-IN" sz="2000" dirty="0"/>
          </a:p>
        </p:txBody>
      </p:sp>
      <p:pic>
        <p:nvPicPr>
          <p:cNvPr id="7" name="Picture 2" descr="Image result for envelope without background">
            <a:extLst>
              <a:ext uri="{FF2B5EF4-FFF2-40B4-BE49-F238E27FC236}">
                <a16:creationId xmlns:a16="http://schemas.microsoft.com/office/drawing/2014/main" id="{58D39F47-B7DD-424C-82B7-A9F324B2B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5316" y="1067473"/>
            <a:ext cx="2969255" cy="1156893"/>
          </a:xfrm>
          <a:prstGeom prst="rect">
            <a:avLst/>
          </a:prstGeom>
          <a:solidFill>
            <a:srgbClr val="FF0000"/>
          </a:solidFill>
          <a:ln w="88900" cap="sq">
            <a:noFill/>
            <a:miter lim="800000"/>
          </a:ln>
          <a:effectLst/>
          <a:scene3d>
            <a:camera prst="orthographicFront">
              <a:rot lat="0" lon="0" rev="0"/>
            </a:camera>
            <a:lightRig rig="contrasting" dir="t">
              <a:rot lat="0" lon="0" rev="7800000"/>
            </a:lightRig>
          </a:scene3d>
          <a:sp3d>
            <a:bevelT w="139700" h="139700"/>
          </a:sp3d>
        </p:spPr>
      </p:pic>
      <p:sp>
        <p:nvSpPr>
          <p:cNvPr id="8" name="Rectangle 7">
            <a:extLst>
              <a:ext uri="{FF2B5EF4-FFF2-40B4-BE49-F238E27FC236}">
                <a16:creationId xmlns:a16="http://schemas.microsoft.com/office/drawing/2014/main" id="{14637632-E455-4F49-A23B-18A623AA3143}"/>
              </a:ext>
            </a:extLst>
          </p:cNvPr>
          <p:cNvSpPr/>
          <p:nvPr/>
        </p:nvSpPr>
        <p:spPr>
          <a:xfrm>
            <a:off x="6499026" y="982980"/>
            <a:ext cx="2503170" cy="1325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3">
                    <a:lumMod val="50000"/>
                  </a:schemeClr>
                </a:solidFill>
              </a:rPr>
              <a:t>MEGHA HEALTH INSURANCE SCHEME PHASE 5 AND AYUSHMAN BHARAT PRADHAN MANTRI JAN AROGYA YOJANA</a:t>
            </a:r>
          </a:p>
          <a:p>
            <a:pPr algn="ctr"/>
            <a:r>
              <a:rPr lang="en-US" sz="900" b="1" dirty="0">
                <a:solidFill>
                  <a:schemeClr val="accent3">
                    <a:lumMod val="50000"/>
                  </a:schemeClr>
                </a:solidFill>
              </a:rPr>
              <a:t>BID APPLICATION LETTER</a:t>
            </a:r>
          </a:p>
          <a:p>
            <a:pPr algn="ctr"/>
            <a:r>
              <a:rPr lang="en-US" sz="900" b="1" dirty="0">
                <a:solidFill>
                  <a:schemeClr val="accent3">
                    <a:lumMod val="50000"/>
                  </a:schemeClr>
                </a:solidFill>
              </a:rPr>
              <a:t>DO NOT OPEN BEFORE SPECIFIED TIME ON BID DUE DATE</a:t>
            </a:r>
            <a:endParaRPr lang="en-IN" sz="900" b="1" dirty="0">
              <a:solidFill>
                <a:schemeClr val="accent3">
                  <a:lumMod val="50000"/>
                </a:schemeClr>
              </a:solidFill>
            </a:endParaRPr>
          </a:p>
        </p:txBody>
      </p:sp>
      <p:pic>
        <p:nvPicPr>
          <p:cNvPr id="9" name="Picture 2" descr="Image result for envelope without background">
            <a:extLst>
              <a:ext uri="{FF2B5EF4-FFF2-40B4-BE49-F238E27FC236}">
                <a16:creationId xmlns:a16="http://schemas.microsoft.com/office/drawing/2014/main" id="{5F65A6EA-8512-4740-ACC1-57A52CBAE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7307" y="2393353"/>
            <a:ext cx="2969255" cy="1325881"/>
          </a:xfrm>
          <a:prstGeom prst="rect">
            <a:avLst/>
          </a:prstGeom>
          <a:solidFill>
            <a:srgbClr val="FF0000"/>
          </a:solidFill>
          <a:ln w="88900" cap="sq">
            <a:noFill/>
            <a:miter lim="800000"/>
          </a:ln>
          <a:effectLst/>
          <a:scene3d>
            <a:camera prst="orthographicFront">
              <a:rot lat="0" lon="0" rev="0"/>
            </a:camera>
            <a:lightRig rig="contrasting" dir="t">
              <a:rot lat="0" lon="0" rev="7800000"/>
            </a:lightRig>
          </a:scene3d>
          <a:sp3d>
            <a:bevelT w="139700" h="139700"/>
          </a:sp3d>
        </p:spPr>
      </p:pic>
      <p:sp>
        <p:nvSpPr>
          <p:cNvPr id="10" name="Rectangle 9">
            <a:extLst>
              <a:ext uri="{FF2B5EF4-FFF2-40B4-BE49-F238E27FC236}">
                <a16:creationId xmlns:a16="http://schemas.microsoft.com/office/drawing/2014/main" id="{4C32F37F-391D-40FB-84E3-543D1FFD4F26}"/>
              </a:ext>
            </a:extLst>
          </p:cNvPr>
          <p:cNvSpPr/>
          <p:nvPr/>
        </p:nvSpPr>
        <p:spPr>
          <a:xfrm>
            <a:off x="6521016" y="2393354"/>
            <a:ext cx="2503170" cy="1325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3">
                    <a:lumMod val="50000"/>
                  </a:schemeClr>
                </a:solidFill>
              </a:rPr>
              <a:t>MEGHA HEALTH INSURANCE SCHEME PHASE 5 AND AYUSHMAN BHARAT PRADHAN MANTRI JAN AROGYA YOJANA</a:t>
            </a:r>
          </a:p>
          <a:p>
            <a:pPr algn="ctr"/>
            <a:r>
              <a:rPr lang="en-US" sz="900" b="1" dirty="0">
                <a:solidFill>
                  <a:schemeClr val="accent3">
                    <a:lumMod val="50000"/>
                  </a:schemeClr>
                </a:solidFill>
              </a:rPr>
              <a:t>FINANCIAL BID</a:t>
            </a:r>
          </a:p>
          <a:p>
            <a:pPr algn="ctr"/>
            <a:r>
              <a:rPr lang="en-US" sz="900" b="1" dirty="0">
                <a:solidFill>
                  <a:schemeClr val="accent3">
                    <a:lumMod val="50000"/>
                  </a:schemeClr>
                </a:solidFill>
              </a:rPr>
              <a:t>DO NOT OPEN BEFORE COMPLETION OF BID APPLICATION LETTER AND OTHER DOCUMENTS</a:t>
            </a:r>
            <a:endParaRPr lang="en-IN" sz="900" b="1" dirty="0">
              <a:solidFill>
                <a:schemeClr val="accent3">
                  <a:lumMod val="50000"/>
                </a:schemeClr>
              </a:solidFill>
            </a:endParaRPr>
          </a:p>
        </p:txBody>
      </p:sp>
      <p:cxnSp>
        <p:nvCxnSpPr>
          <p:cNvPr id="12" name="Straight Connector 11">
            <a:extLst>
              <a:ext uri="{FF2B5EF4-FFF2-40B4-BE49-F238E27FC236}">
                <a16:creationId xmlns:a16="http://schemas.microsoft.com/office/drawing/2014/main" id="{D056FD86-A4D2-4FB8-97A3-9D130A39F672}"/>
              </a:ext>
            </a:extLst>
          </p:cNvPr>
          <p:cNvCxnSpPr>
            <a:stCxn id="6" idx="3"/>
          </p:cNvCxnSpPr>
          <p:nvPr/>
        </p:nvCxnSpPr>
        <p:spPr>
          <a:xfrm flipV="1">
            <a:off x="2660076" y="2023110"/>
            <a:ext cx="402943" cy="4484"/>
          </a:xfrm>
          <a:prstGeom prst="line">
            <a:avLst/>
          </a:prstGeom>
          <a:ln w="19050">
            <a:solidFill>
              <a:srgbClr val="222222"/>
            </a:solidFill>
          </a:ln>
        </p:spPr>
        <p:style>
          <a:lnRef idx="1">
            <a:schemeClr val="accent1"/>
          </a:lnRef>
          <a:fillRef idx="0">
            <a:schemeClr val="accent1"/>
          </a:fillRef>
          <a:effectRef idx="0">
            <a:schemeClr val="accent1"/>
          </a:effectRef>
          <a:fontRef idx="minor">
            <a:schemeClr val="tx1"/>
          </a:fontRef>
        </p:style>
      </p:cxnSp>
      <p:sp>
        <p:nvSpPr>
          <p:cNvPr id="13" name="Left Brace 12">
            <a:extLst>
              <a:ext uri="{FF2B5EF4-FFF2-40B4-BE49-F238E27FC236}">
                <a16:creationId xmlns:a16="http://schemas.microsoft.com/office/drawing/2014/main" id="{8FC9C4D4-08A2-4B4B-995C-367FCF576CD0}"/>
              </a:ext>
            </a:extLst>
          </p:cNvPr>
          <p:cNvSpPr/>
          <p:nvPr/>
        </p:nvSpPr>
        <p:spPr>
          <a:xfrm>
            <a:off x="6054264" y="1623060"/>
            <a:ext cx="211052" cy="1325880"/>
          </a:xfrm>
          <a:prstGeom prst="leftBrace">
            <a:avLst/>
          </a:prstGeom>
          <a:ln w="28575">
            <a:solidFill>
              <a:srgbClr val="22222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5" name="Straight Arrow Connector 14">
            <a:extLst>
              <a:ext uri="{FF2B5EF4-FFF2-40B4-BE49-F238E27FC236}">
                <a16:creationId xmlns:a16="http://schemas.microsoft.com/office/drawing/2014/main" id="{C5C5AFB2-10A5-4F50-906D-E4F663229AA2}"/>
              </a:ext>
            </a:extLst>
          </p:cNvPr>
          <p:cNvCxnSpPr>
            <a:cxnSpLocks/>
          </p:cNvCxnSpPr>
          <p:nvPr/>
        </p:nvCxnSpPr>
        <p:spPr>
          <a:xfrm>
            <a:off x="9234571" y="1623060"/>
            <a:ext cx="492359" cy="0"/>
          </a:xfrm>
          <a:prstGeom prst="straightConnector1">
            <a:avLst/>
          </a:prstGeom>
          <a:ln w="19050">
            <a:solidFill>
              <a:srgbClr val="222222"/>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44C723B-3B87-435A-8E00-938A540ED46E}"/>
              </a:ext>
            </a:extLst>
          </p:cNvPr>
          <p:cNvSpPr/>
          <p:nvPr/>
        </p:nvSpPr>
        <p:spPr>
          <a:xfrm>
            <a:off x="9726930" y="1067473"/>
            <a:ext cx="2309495" cy="1207079"/>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Bid Application Letter (Annexure A), Annexure B, C, D, F, G and other Documents as Specified.</a:t>
            </a:r>
            <a:endParaRPr lang="en-IN" sz="1400" dirty="0"/>
          </a:p>
        </p:txBody>
      </p:sp>
      <p:cxnSp>
        <p:nvCxnSpPr>
          <p:cNvPr id="19" name="Straight Arrow Connector 18">
            <a:extLst>
              <a:ext uri="{FF2B5EF4-FFF2-40B4-BE49-F238E27FC236}">
                <a16:creationId xmlns:a16="http://schemas.microsoft.com/office/drawing/2014/main" id="{4DD59755-40F5-4FFB-BF3B-C6A0F9639560}"/>
              </a:ext>
            </a:extLst>
          </p:cNvPr>
          <p:cNvCxnSpPr>
            <a:cxnSpLocks/>
          </p:cNvCxnSpPr>
          <p:nvPr/>
        </p:nvCxnSpPr>
        <p:spPr>
          <a:xfrm>
            <a:off x="9256562" y="2903220"/>
            <a:ext cx="492359" cy="0"/>
          </a:xfrm>
          <a:prstGeom prst="straightConnector1">
            <a:avLst/>
          </a:prstGeom>
          <a:ln w="19050">
            <a:solidFill>
              <a:srgbClr val="222222"/>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626CA5C-17AE-44D6-9378-03A822380618}"/>
              </a:ext>
            </a:extLst>
          </p:cNvPr>
          <p:cNvSpPr/>
          <p:nvPr/>
        </p:nvSpPr>
        <p:spPr>
          <a:xfrm>
            <a:off x="9748921" y="2651760"/>
            <a:ext cx="2287504" cy="502903"/>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Annexure E.</a:t>
            </a:r>
            <a:endParaRPr lang="en-IN" dirty="0"/>
          </a:p>
        </p:txBody>
      </p:sp>
      <p:cxnSp>
        <p:nvCxnSpPr>
          <p:cNvPr id="22" name="Straight Connector 21">
            <a:extLst>
              <a:ext uri="{FF2B5EF4-FFF2-40B4-BE49-F238E27FC236}">
                <a16:creationId xmlns:a16="http://schemas.microsoft.com/office/drawing/2014/main" id="{488455BC-7F5D-4980-89BB-92227AF61F69}"/>
              </a:ext>
            </a:extLst>
          </p:cNvPr>
          <p:cNvCxnSpPr>
            <a:cxnSpLocks/>
          </p:cNvCxnSpPr>
          <p:nvPr/>
        </p:nvCxnSpPr>
        <p:spPr>
          <a:xfrm>
            <a:off x="155575" y="3840480"/>
            <a:ext cx="1188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 name="Diagram 23">
            <a:extLst>
              <a:ext uri="{FF2B5EF4-FFF2-40B4-BE49-F238E27FC236}">
                <a16:creationId xmlns:a16="http://schemas.microsoft.com/office/drawing/2014/main" id="{9069FBE2-DD52-48A6-B13C-7E9FC00F36E7}"/>
              </a:ext>
            </a:extLst>
          </p:cNvPr>
          <p:cNvGraphicFramePr/>
          <p:nvPr>
            <p:extLst>
              <p:ext uri="{D42A27DB-BD31-4B8C-83A1-F6EECF244321}">
                <p14:modId xmlns:p14="http://schemas.microsoft.com/office/powerpoint/2010/main" val="1197535316"/>
              </p:ext>
            </p:extLst>
          </p:nvPr>
        </p:nvGraphicFramePr>
        <p:xfrm>
          <a:off x="155575" y="4408670"/>
          <a:ext cx="5066030" cy="235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Rectangle 24">
            <a:extLst>
              <a:ext uri="{FF2B5EF4-FFF2-40B4-BE49-F238E27FC236}">
                <a16:creationId xmlns:a16="http://schemas.microsoft.com/office/drawing/2014/main" id="{68CA0795-1734-4C9E-A361-E1E2ECC7E2B8}"/>
              </a:ext>
            </a:extLst>
          </p:cNvPr>
          <p:cNvSpPr/>
          <p:nvPr/>
        </p:nvSpPr>
        <p:spPr>
          <a:xfrm>
            <a:off x="155575" y="3927437"/>
            <a:ext cx="5066030" cy="415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Process of Bid Evaluation</a:t>
            </a:r>
            <a:endParaRPr lang="en-IN" sz="1400" dirty="0"/>
          </a:p>
        </p:txBody>
      </p:sp>
      <p:sp>
        <p:nvSpPr>
          <p:cNvPr id="26" name="Rectangle 25">
            <a:extLst>
              <a:ext uri="{FF2B5EF4-FFF2-40B4-BE49-F238E27FC236}">
                <a16:creationId xmlns:a16="http://schemas.microsoft.com/office/drawing/2014/main" id="{1B1AB11C-119B-4A64-B21A-B4214933D61C}"/>
              </a:ext>
            </a:extLst>
          </p:cNvPr>
          <p:cNvSpPr/>
          <p:nvPr/>
        </p:nvSpPr>
        <p:spPr>
          <a:xfrm>
            <a:off x="5520055" y="3932507"/>
            <a:ext cx="3736507" cy="415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How will the Successful Bidder be Determined?</a:t>
            </a:r>
            <a:endParaRPr lang="en-IN" sz="1400" dirty="0"/>
          </a:p>
        </p:txBody>
      </p:sp>
      <p:cxnSp>
        <p:nvCxnSpPr>
          <p:cNvPr id="28" name="Straight Connector 27">
            <a:extLst>
              <a:ext uri="{FF2B5EF4-FFF2-40B4-BE49-F238E27FC236}">
                <a16:creationId xmlns:a16="http://schemas.microsoft.com/office/drawing/2014/main" id="{1A8B5B10-6440-4EDA-9C94-AA289A340119}"/>
              </a:ext>
            </a:extLst>
          </p:cNvPr>
          <p:cNvCxnSpPr/>
          <p:nvPr/>
        </p:nvCxnSpPr>
        <p:spPr>
          <a:xfrm>
            <a:off x="5372100" y="3927438"/>
            <a:ext cx="0" cy="27476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5491D36-6DAD-4DB8-9F6A-D71F97AAA9F9}"/>
              </a:ext>
            </a:extLst>
          </p:cNvPr>
          <p:cNvSpPr/>
          <p:nvPr/>
        </p:nvSpPr>
        <p:spPr>
          <a:xfrm>
            <a:off x="5520055" y="4408670"/>
            <a:ext cx="3736507" cy="2266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ea typeface="Calibri" panose="020F0502020204030204" pitchFamily="34" charset="0"/>
              </a:rPr>
              <a:t>T</a:t>
            </a:r>
            <a:r>
              <a:rPr lang="en-US" sz="1800" dirty="0">
                <a:effectLst/>
                <a:latin typeface="Calibri" panose="020F0502020204030204" pitchFamily="34" charset="0"/>
                <a:ea typeface="Calibri" panose="020F0502020204030204" pitchFamily="34" charset="0"/>
              </a:rPr>
              <a:t>he Qualified Bidders will be ranked as L1, L2, L3 and so on. The L1 is the bidder with the lowest aggregate quote of the two premium amounts and shall be termed as the Successful Bidder.</a:t>
            </a:r>
            <a:endParaRPr lang="en-IN" sz="1200" dirty="0"/>
          </a:p>
        </p:txBody>
      </p:sp>
      <p:sp>
        <p:nvSpPr>
          <p:cNvPr id="30" name="Rectangle 29">
            <a:extLst>
              <a:ext uri="{FF2B5EF4-FFF2-40B4-BE49-F238E27FC236}">
                <a16:creationId xmlns:a16="http://schemas.microsoft.com/office/drawing/2014/main" id="{5FD67670-5D9A-494F-B999-7D66EAE48917}"/>
              </a:ext>
            </a:extLst>
          </p:cNvPr>
          <p:cNvSpPr/>
          <p:nvPr/>
        </p:nvSpPr>
        <p:spPr>
          <a:xfrm>
            <a:off x="9486902" y="3927437"/>
            <a:ext cx="2549516" cy="415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Reservations with Regard to Financial Bid</a:t>
            </a:r>
            <a:endParaRPr lang="en-IN" sz="1200" dirty="0"/>
          </a:p>
        </p:txBody>
      </p:sp>
      <p:sp>
        <p:nvSpPr>
          <p:cNvPr id="31" name="Rectangle 30">
            <a:extLst>
              <a:ext uri="{FF2B5EF4-FFF2-40B4-BE49-F238E27FC236}">
                <a16:creationId xmlns:a16="http://schemas.microsoft.com/office/drawing/2014/main" id="{DE86DC16-7339-4283-9CB1-FE219317D568}"/>
              </a:ext>
            </a:extLst>
          </p:cNvPr>
          <p:cNvSpPr/>
          <p:nvPr/>
        </p:nvSpPr>
        <p:spPr>
          <a:xfrm>
            <a:off x="9486897" y="4429780"/>
            <a:ext cx="2549516" cy="2266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The Tender Committee has the right to reject the L1 Bidder if the amount quoted does not match the capacity of the State Nodal Agency. Re-submission of Financial Bids from Qualified Bidders may be called. In a scenario where the premium is high, the Tender Committee shall define the premium quoted by the L1 Bidder as a Premium Ceiling Limit before such re-submission of Financial Bids takes place.</a:t>
            </a:r>
            <a:endParaRPr lang="en-IN" sz="1200" dirty="0"/>
          </a:p>
        </p:txBody>
      </p:sp>
      <p:cxnSp>
        <p:nvCxnSpPr>
          <p:cNvPr id="32" name="Straight Connector 31">
            <a:extLst>
              <a:ext uri="{FF2B5EF4-FFF2-40B4-BE49-F238E27FC236}">
                <a16:creationId xmlns:a16="http://schemas.microsoft.com/office/drawing/2014/main" id="{3BEC8C0E-7ADA-406D-ACAC-69C911F032FD}"/>
              </a:ext>
            </a:extLst>
          </p:cNvPr>
          <p:cNvCxnSpPr/>
          <p:nvPr/>
        </p:nvCxnSpPr>
        <p:spPr>
          <a:xfrm>
            <a:off x="9387840" y="3948548"/>
            <a:ext cx="0" cy="27476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662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0079-6861-40EE-BBEE-9AD5888346DB}"/>
              </a:ext>
            </a:extLst>
          </p:cNvPr>
          <p:cNvSpPr>
            <a:spLocks noGrp="1"/>
          </p:cNvSpPr>
          <p:nvPr>
            <p:ph type="title"/>
          </p:nvPr>
        </p:nvSpPr>
        <p:spPr>
          <a:xfrm>
            <a:off x="155575" y="160841"/>
            <a:ext cx="8784144" cy="684979"/>
          </a:xfrm>
        </p:spPr>
        <p:txBody>
          <a:bodyPr/>
          <a:lstStyle/>
          <a:p>
            <a:r>
              <a:rPr lang="en-US" sz="2800" dirty="0"/>
              <a:t>MHIS 5-PMJAY Tendering Process Schedule</a:t>
            </a:r>
            <a:endParaRPr lang="en-IN" sz="2800" dirty="0"/>
          </a:p>
        </p:txBody>
      </p:sp>
      <p:graphicFrame>
        <p:nvGraphicFramePr>
          <p:cNvPr id="3" name="Table 2">
            <a:extLst>
              <a:ext uri="{FF2B5EF4-FFF2-40B4-BE49-F238E27FC236}">
                <a16:creationId xmlns:a16="http://schemas.microsoft.com/office/drawing/2014/main" id="{9A9F0D96-BAB3-7692-4E04-5268394DCA04}"/>
              </a:ext>
            </a:extLst>
          </p:cNvPr>
          <p:cNvGraphicFramePr>
            <a:graphicFrameLocks noGrp="1"/>
          </p:cNvGraphicFramePr>
          <p:nvPr>
            <p:extLst>
              <p:ext uri="{D42A27DB-BD31-4B8C-83A1-F6EECF244321}">
                <p14:modId xmlns:p14="http://schemas.microsoft.com/office/powerpoint/2010/main" val="840127542"/>
              </p:ext>
            </p:extLst>
          </p:nvPr>
        </p:nvGraphicFramePr>
        <p:xfrm>
          <a:off x="155575" y="1177447"/>
          <a:ext cx="11844359" cy="5519716"/>
        </p:xfrm>
        <a:graphic>
          <a:graphicData uri="http://schemas.openxmlformats.org/drawingml/2006/table">
            <a:tbl>
              <a:tblPr>
                <a:tableStyleId>{69CF1AB2-1976-4502-BF36-3FF5EA218861}</a:tableStyleId>
              </a:tblPr>
              <a:tblGrid>
                <a:gridCol w="940028">
                  <a:extLst>
                    <a:ext uri="{9D8B030D-6E8A-4147-A177-3AD203B41FA5}">
                      <a16:colId xmlns:a16="http://schemas.microsoft.com/office/drawing/2014/main" val="1628044303"/>
                    </a:ext>
                  </a:extLst>
                </a:gridCol>
                <a:gridCol w="8245393">
                  <a:extLst>
                    <a:ext uri="{9D8B030D-6E8A-4147-A177-3AD203B41FA5}">
                      <a16:colId xmlns:a16="http://schemas.microsoft.com/office/drawing/2014/main" val="3101187238"/>
                    </a:ext>
                  </a:extLst>
                </a:gridCol>
                <a:gridCol w="2658938">
                  <a:extLst>
                    <a:ext uri="{9D8B030D-6E8A-4147-A177-3AD203B41FA5}">
                      <a16:colId xmlns:a16="http://schemas.microsoft.com/office/drawing/2014/main" val="602791670"/>
                    </a:ext>
                  </a:extLst>
                </a:gridCol>
              </a:tblGrid>
              <a:tr h="579801">
                <a:tc>
                  <a:txBody>
                    <a:bodyPr/>
                    <a:lstStyle/>
                    <a:p>
                      <a:pPr algn="ctr" fontAlgn="ctr"/>
                      <a:r>
                        <a:rPr lang="en-IN" sz="1600" u="none" strike="noStrike" dirty="0" err="1">
                          <a:effectLst/>
                        </a:rPr>
                        <a:t>Sl</a:t>
                      </a:r>
                      <a:r>
                        <a:rPr lang="en-IN" sz="1600" u="none" strike="noStrike" dirty="0">
                          <a:effectLst/>
                        </a:rPr>
                        <a:t> No. </a:t>
                      </a:r>
                      <a:endParaRPr lang="en-IN"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60000"/>
                        <a:lumOff val="40000"/>
                      </a:schemeClr>
                    </a:solidFill>
                  </a:tcPr>
                </a:tc>
                <a:tc>
                  <a:txBody>
                    <a:bodyPr/>
                    <a:lstStyle/>
                    <a:p>
                      <a:pPr algn="ctr" fontAlgn="ctr"/>
                      <a:r>
                        <a:rPr lang="en-IN" sz="1600" u="none" strike="noStrike" dirty="0">
                          <a:effectLst/>
                        </a:rPr>
                        <a:t>Target MHIS 5-PMJAY Tendering Process Timelines</a:t>
                      </a:r>
                      <a:endParaRPr lang="en-IN"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60000"/>
                        <a:lumOff val="40000"/>
                      </a:schemeClr>
                    </a:solidFill>
                  </a:tcPr>
                </a:tc>
                <a:tc>
                  <a:txBody>
                    <a:bodyPr/>
                    <a:lstStyle/>
                    <a:p>
                      <a:pPr algn="ctr" fontAlgn="ctr"/>
                      <a:r>
                        <a:rPr lang="en-IN" sz="1600" u="none" strike="noStrike" dirty="0">
                          <a:effectLst/>
                        </a:rPr>
                        <a:t>Dates</a:t>
                      </a:r>
                      <a:endParaRPr lang="en-IN"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1974517414"/>
                  </a:ext>
                </a:extLst>
              </a:tr>
              <a:tr h="556609">
                <a:tc>
                  <a:txBody>
                    <a:bodyPr/>
                    <a:lstStyle/>
                    <a:p>
                      <a:pPr algn="ctr" fontAlgn="ctr"/>
                      <a:r>
                        <a:rPr lang="en-IN" sz="1400" u="none" strike="noStrike" dirty="0">
                          <a:effectLst/>
                        </a:rPr>
                        <a:t>1</a:t>
                      </a:r>
                      <a:endParaRPr lang="en-IN"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IN" sz="1400" u="none" strike="noStrike" dirty="0">
                          <a:effectLst/>
                        </a:rPr>
                        <a:t>   Issue of Tender Documents:</a:t>
                      </a:r>
                      <a:endParaRPr lang="en-IN"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dirty="0">
                          <a:effectLst/>
                        </a:rPr>
                        <a:t>05th July, 2022</a:t>
                      </a:r>
                      <a:endParaRPr lang="en-IN"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924765"/>
                  </a:ext>
                </a:extLst>
              </a:tr>
              <a:tr h="487034">
                <a:tc>
                  <a:txBody>
                    <a:bodyPr/>
                    <a:lstStyle/>
                    <a:p>
                      <a:pPr algn="ctr" fontAlgn="ctr"/>
                      <a:r>
                        <a:rPr lang="en-IN" sz="1400" u="none" strike="noStrike">
                          <a:effectLst/>
                        </a:rPr>
                        <a:t>2</a:t>
                      </a:r>
                      <a:endParaRPr lang="en-IN"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IN" sz="1400" u="none" strike="noStrike" dirty="0">
                          <a:effectLst/>
                        </a:rPr>
                        <a:t>   Pre-Bid Meeting:</a:t>
                      </a:r>
                      <a:endParaRPr lang="en-IN"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dirty="0">
                          <a:effectLst/>
                        </a:rPr>
                        <a:t>12th July, 2022</a:t>
                      </a:r>
                      <a:endParaRPr lang="en-IN"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05031712"/>
                  </a:ext>
                </a:extLst>
              </a:tr>
              <a:tr h="487034">
                <a:tc>
                  <a:txBody>
                    <a:bodyPr/>
                    <a:lstStyle/>
                    <a:p>
                      <a:pPr algn="ctr" fontAlgn="ctr"/>
                      <a:r>
                        <a:rPr lang="en-IN" sz="1400" u="none" strike="noStrike">
                          <a:effectLst/>
                        </a:rPr>
                        <a:t>3</a:t>
                      </a:r>
                      <a:endParaRPr lang="en-IN"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dirty="0">
                          <a:effectLst/>
                        </a:rPr>
                        <a:t>   Issue of clarifications and Issuance of Addenda: </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b="0" u="none" strike="noStrike" dirty="0">
                          <a:effectLst/>
                        </a:rPr>
                        <a:t>18th July, 2022</a:t>
                      </a:r>
                      <a:endParaRPr lang="en-IN"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50555047"/>
                  </a:ext>
                </a:extLst>
              </a:tr>
              <a:tr h="487034">
                <a:tc>
                  <a:txBody>
                    <a:bodyPr/>
                    <a:lstStyle/>
                    <a:p>
                      <a:pPr algn="ctr" fontAlgn="ctr"/>
                      <a:r>
                        <a:rPr lang="en-IN" sz="1400" u="none" strike="noStrike">
                          <a:effectLst/>
                        </a:rPr>
                        <a:t>4</a:t>
                      </a:r>
                      <a:endParaRPr lang="en-IN"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dirty="0">
                          <a:effectLst/>
                        </a:rPr>
                        <a:t>   Issue of Revised Final Tender Document:</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dirty="0">
                          <a:effectLst/>
                        </a:rPr>
                        <a:t>18th July, 2022</a:t>
                      </a:r>
                      <a:endParaRPr lang="en-IN"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61082066"/>
                  </a:ext>
                </a:extLst>
              </a:tr>
              <a:tr h="487034">
                <a:tc>
                  <a:txBody>
                    <a:bodyPr/>
                    <a:lstStyle/>
                    <a:p>
                      <a:pPr algn="ctr" fontAlgn="ctr"/>
                      <a:r>
                        <a:rPr lang="en-IN" sz="1400" u="none" strike="noStrike">
                          <a:effectLst/>
                        </a:rPr>
                        <a:t>5</a:t>
                      </a:r>
                      <a:endParaRPr lang="en-IN"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dirty="0">
                          <a:effectLst/>
                        </a:rPr>
                        <a:t>   Bid Due Date (up to 1100 Hrs.): </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dirty="0">
                          <a:effectLst/>
                        </a:rPr>
                        <a:t>25th July, 2022</a:t>
                      </a:r>
                      <a:endParaRPr lang="en-IN"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69229885"/>
                  </a:ext>
                </a:extLst>
              </a:tr>
              <a:tr h="487034">
                <a:tc>
                  <a:txBody>
                    <a:bodyPr/>
                    <a:lstStyle/>
                    <a:p>
                      <a:pPr algn="ctr" fontAlgn="ctr"/>
                      <a:r>
                        <a:rPr lang="en-IN" sz="1400" u="none" strike="noStrike">
                          <a:effectLst/>
                        </a:rPr>
                        <a:t>6</a:t>
                      </a:r>
                      <a:endParaRPr lang="en-IN"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dirty="0">
                          <a:effectLst/>
                        </a:rPr>
                        <a:t>   Opening of Bid and Bid Application Letters (1300 </a:t>
                      </a:r>
                      <a:r>
                        <a:rPr lang="en-US" sz="1400" u="none" strike="noStrike" dirty="0" err="1">
                          <a:effectLst/>
                        </a:rPr>
                        <a:t>Hrs</a:t>
                      </a:r>
                      <a:r>
                        <a:rPr lang="en-US" sz="1400" u="none" strike="noStrike" dirty="0">
                          <a:effectLst/>
                        </a:rPr>
                        <a:t>):</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dirty="0">
                          <a:effectLst/>
                        </a:rPr>
                        <a:t>25th July, 2022</a:t>
                      </a:r>
                      <a:endParaRPr lang="en-IN"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92089052"/>
                  </a:ext>
                </a:extLst>
              </a:tr>
              <a:tr h="487034">
                <a:tc>
                  <a:txBody>
                    <a:bodyPr/>
                    <a:lstStyle/>
                    <a:p>
                      <a:pPr algn="ctr" fontAlgn="ctr"/>
                      <a:r>
                        <a:rPr lang="en-IN" sz="1400" u="none" strike="noStrike">
                          <a:effectLst/>
                        </a:rPr>
                        <a:t>7</a:t>
                      </a:r>
                      <a:endParaRPr lang="en-IN"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dirty="0">
                          <a:effectLst/>
                        </a:rPr>
                        <a:t>   Announcement of Qualified Bidders (1000 </a:t>
                      </a:r>
                      <a:r>
                        <a:rPr lang="en-US" sz="1400" u="none" strike="noStrike" dirty="0" err="1">
                          <a:effectLst/>
                        </a:rPr>
                        <a:t>Hrs</a:t>
                      </a:r>
                      <a:r>
                        <a:rPr lang="en-US" sz="1400" u="none" strike="noStrike" dirty="0">
                          <a:effectLst/>
                        </a:rPr>
                        <a:t>):</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dirty="0">
                          <a:effectLst/>
                        </a:rPr>
                        <a:t>26th July, 2022</a:t>
                      </a:r>
                      <a:endParaRPr lang="en-IN"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04590159"/>
                  </a:ext>
                </a:extLst>
              </a:tr>
              <a:tr h="487034">
                <a:tc>
                  <a:txBody>
                    <a:bodyPr/>
                    <a:lstStyle/>
                    <a:p>
                      <a:pPr algn="ctr" fontAlgn="ctr"/>
                      <a:r>
                        <a:rPr lang="en-IN" sz="1400" u="none" strike="noStrike">
                          <a:effectLst/>
                        </a:rPr>
                        <a:t>8</a:t>
                      </a:r>
                      <a:endParaRPr lang="en-IN"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dirty="0">
                          <a:effectLst/>
                        </a:rPr>
                        <a:t>   Opening and Evaluation of Financial Bids (1400 Hrs.):</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dirty="0">
                          <a:effectLst/>
                        </a:rPr>
                        <a:t>26th July, 2022</a:t>
                      </a:r>
                      <a:endParaRPr lang="en-IN"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43862656"/>
                  </a:ext>
                </a:extLst>
              </a:tr>
              <a:tr h="487034">
                <a:tc>
                  <a:txBody>
                    <a:bodyPr/>
                    <a:lstStyle/>
                    <a:p>
                      <a:pPr algn="ctr" fontAlgn="ctr"/>
                      <a:r>
                        <a:rPr lang="en-IN" sz="1400" u="none" strike="noStrike">
                          <a:effectLst/>
                        </a:rPr>
                        <a:t>9</a:t>
                      </a:r>
                      <a:endParaRPr lang="en-IN"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IN" sz="1400" u="none" strike="noStrike" dirty="0">
                          <a:effectLst/>
                        </a:rPr>
                        <a:t>   Issuance of NOA (Tentative): </a:t>
                      </a:r>
                      <a:endParaRPr lang="en-IN"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dirty="0">
                          <a:effectLst/>
                        </a:rPr>
                        <a:t>29th July, 2022</a:t>
                      </a:r>
                      <a:endParaRPr lang="en-IN"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75218525"/>
                  </a:ext>
                </a:extLst>
              </a:tr>
              <a:tr h="487034">
                <a:tc>
                  <a:txBody>
                    <a:bodyPr/>
                    <a:lstStyle/>
                    <a:p>
                      <a:pPr algn="ctr" fontAlgn="ctr"/>
                      <a:r>
                        <a:rPr lang="en-IN" sz="1400" u="none" strike="noStrike">
                          <a:effectLst/>
                        </a:rPr>
                        <a:t>11</a:t>
                      </a:r>
                      <a:endParaRPr lang="en-IN"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dirty="0">
                          <a:effectLst/>
                        </a:rPr>
                        <a:t>   Execution/Signing of Insurance Contract (Tentative): </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400" u="none" strike="noStrike" dirty="0">
                          <a:effectLst/>
                        </a:rPr>
                        <a:t>03rd August, 2022</a:t>
                      </a:r>
                      <a:endParaRPr lang="en-IN"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53095078"/>
                  </a:ext>
                </a:extLst>
              </a:tr>
            </a:tbl>
          </a:graphicData>
        </a:graphic>
      </p:graphicFrame>
    </p:spTree>
    <p:extLst>
      <p:ext uri="{BB962C8B-B14F-4D97-AF65-F5344CB8AC3E}">
        <p14:creationId xmlns:p14="http://schemas.microsoft.com/office/powerpoint/2010/main" val="4235497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FD1276-8FE2-4CE9-9D08-D48D09556647}"/>
              </a:ext>
            </a:extLst>
          </p:cNvPr>
          <p:cNvSpPr/>
          <p:nvPr/>
        </p:nvSpPr>
        <p:spPr>
          <a:xfrm>
            <a:off x="155575" y="2022437"/>
            <a:ext cx="11880850" cy="363608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5400" i="1" dirty="0">
                <a:latin typeface="Bahnschrift" panose="020B0502040204020203" pitchFamily="34" charset="0"/>
              </a:rPr>
              <a:t>THANK YOU</a:t>
            </a:r>
          </a:p>
          <a:p>
            <a:pPr algn="ctr"/>
            <a:r>
              <a:rPr lang="en-IN" sz="5400" i="1" dirty="0">
                <a:latin typeface="Bahnschrift" panose="020B0502040204020203" pitchFamily="34" charset="0"/>
              </a:rPr>
              <a:t>KHUBLEI</a:t>
            </a:r>
          </a:p>
          <a:p>
            <a:pPr algn="ctr"/>
            <a:r>
              <a:rPr lang="en-IN" sz="5400" i="1" dirty="0">
                <a:latin typeface="Bahnschrift" panose="020B0502040204020203" pitchFamily="34" charset="0"/>
              </a:rPr>
              <a:t>MITELA</a:t>
            </a:r>
          </a:p>
        </p:txBody>
      </p:sp>
    </p:spTree>
    <p:extLst>
      <p:ext uri="{BB962C8B-B14F-4D97-AF65-F5344CB8AC3E}">
        <p14:creationId xmlns:p14="http://schemas.microsoft.com/office/powerpoint/2010/main" val="255278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482BC-AC5B-4375-A639-4724A5948984}"/>
              </a:ext>
            </a:extLst>
          </p:cNvPr>
          <p:cNvSpPr>
            <a:spLocks noGrp="1"/>
          </p:cNvSpPr>
          <p:nvPr>
            <p:ph type="title"/>
          </p:nvPr>
        </p:nvSpPr>
        <p:spPr/>
        <p:txBody>
          <a:bodyPr/>
          <a:lstStyle/>
          <a:p>
            <a:r>
              <a:rPr lang="en-IN" dirty="0"/>
              <a:t>AGENDA</a:t>
            </a:r>
          </a:p>
        </p:txBody>
      </p:sp>
      <p:sp>
        <p:nvSpPr>
          <p:cNvPr id="3" name="Content Placeholder 2">
            <a:extLst>
              <a:ext uri="{FF2B5EF4-FFF2-40B4-BE49-F238E27FC236}">
                <a16:creationId xmlns:a16="http://schemas.microsoft.com/office/drawing/2014/main" id="{BAFEE08B-4651-422C-891A-CF1C08DAF30F}"/>
              </a:ext>
            </a:extLst>
          </p:cNvPr>
          <p:cNvSpPr>
            <a:spLocks noGrp="1"/>
          </p:cNvSpPr>
          <p:nvPr>
            <p:ph idx="1"/>
          </p:nvPr>
        </p:nvSpPr>
        <p:spPr>
          <a:xfrm>
            <a:off x="155575" y="1926104"/>
            <a:ext cx="11880850" cy="5016163"/>
          </a:xfrm>
        </p:spPr>
        <p:txBody>
          <a:bodyPr>
            <a:normAutofit/>
          </a:bodyPr>
          <a:lstStyle/>
          <a:p>
            <a:pPr marL="514350" indent="-514350">
              <a:buFont typeface="+mj-lt"/>
              <a:buAutoNum type="arabicPeriod"/>
            </a:pPr>
            <a:r>
              <a:rPr lang="en-IN" sz="2400" dirty="0"/>
              <a:t> </a:t>
            </a:r>
            <a:r>
              <a:rPr lang="en-IN" sz="2400" i="1" dirty="0"/>
              <a:t>Meghalaya At A Glance.</a:t>
            </a:r>
          </a:p>
          <a:p>
            <a:pPr marL="514350" indent="-514350">
              <a:buFont typeface="+mj-lt"/>
              <a:buAutoNum type="arabicPeriod"/>
            </a:pPr>
            <a:r>
              <a:rPr lang="en-IN" sz="2400" i="1" dirty="0"/>
              <a:t> Organisational Structure of the State Nodal Agency.</a:t>
            </a:r>
          </a:p>
          <a:p>
            <a:pPr marL="514350" indent="-514350">
              <a:buFont typeface="+mj-lt"/>
              <a:buAutoNum type="arabicPeriod"/>
            </a:pPr>
            <a:r>
              <a:rPr lang="en-IN" sz="2400" i="1" dirty="0"/>
              <a:t> MHIS and Its Implementation Over The Years.</a:t>
            </a:r>
          </a:p>
          <a:p>
            <a:pPr marL="514350" indent="-514350">
              <a:buFont typeface="+mj-lt"/>
              <a:buAutoNum type="arabicPeriod"/>
            </a:pPr>
            <a:r>
              <a:rPr lang="en-IN" sz="2400" i="1" dirty="0"/>
              <a:t> MHIS I, II &amp; III – Features and Incidences.</a:t>
            </a:r>
          </a:p>
          <a:p>
            <a:pPr marL="514350" indent="-514350">
              <a:buFont typeface="+mj-lt"/>
              <a:buAutoNum type="arabicPeriod"/>
            </a:pPr>
            <a:r>
              <a:rPr lang="en-IN" sz="2400" i="1" dirty="0"/>
              <a:t> MHIS – PMJAY OVERVIEW.</a:t>
            </a:r>
          </a:p>
          <a:p>
            <a:pPr marL="514350" indent="-514350">
              <a:buFont typeface="+mj-lt"/>
              <a:buAutoNum type="arabicPeriod"/>
            </a:pPr>
            <a:r>
              <a:rPr lang="en-IN" sz="2400" i="1" dirty="0"/>
              <a:t> MHIS IV-PMJAY Implementation.</a:t>
            </a:r>
          </a:p>
          <a:p>
            <a:pPr marL="514350" indent="-514350">
              <a:buFont typeface="+mj-lt"/>
              <a:buAutoNum type="arabicPeriod"/>
            </a:pPr>
            <a:r>
              <a:rPr lang="en-US" sz="2400" i="1" dirty="0"/>
              <a:t> Megha Health Insurance Scheme Phase 5 &amp; Pradhan Mantri Jan Arogya Yojana Features.</a:t>
            </a:r>
          </a:p>
          <a:p>
            <a:pPr marL="514350" indent="-514350">
              <a:buFont typeface="+mj-lt"/>
              <a:buAutoNum type="arabicPeriod"/>
            </a:pPr>
            <a:r>
              <a:rPr lang="en-US" sz="2400" i="1" dirty="0"/>
              <a:t> Addendum/Corrigendum.</a:t>
            </a:r>
          </a:p>
          <a:p>
            <a:pPr marL="514350" indent="-514350">
              <a:buFont typeface="+mj-lt"/>
              <a:buAutoNum type="arabicPeriod"/>
            </a:pPr>
            <a:r>
              <a:rPr lang="en-US" sz="2400" i="1" dirty="0"/>
              <a:t> MHIS 5 - PMJAY Bidding Process.</a:t>
            </a:r>
          </a:p>
          <a:p>
            <a:pPr marL="514350" indent="-514350">
              <a:buFont typeface="+mj-lt"/>
              <a:buAutoNum type="arabicPeriod"/>
            </a:pPr>
            <a:r>
              <a:rPr lang="en-IN" sz="2400" i="1" dirty="0"/>
              <a:t> </a:t>
            </a:r>
            <a:r>
              <a:rPr lang="en-US" sz="2400" i="1" dirty="0"/>
              <a:t>Bid Schedule.</a:t>
            </a:r>
            <a:endParaRPr lang="en-IN" sz="2400" i="1" dirty="0"/>
          </a:p>
          <a:p>
            <a:pPr marL="514350" indent="-514350">
              <a:buFont typeface="+mj-lt"/>
              <a:buAutoNum type="arabicPeriod"/>
            </a:pPr>
            <a:endParaRPr lang="en-IN" sz="2400" dirty="0"/>
          </a:p>
          <a:p>
            <a:pPr marL="514350" indent="-514350">
              <a:buFont typeface="+mj-lt"/>
              <a:buAutoNum type="arabicPeriod"/>
            </a:pPr>
            <a:endParaRPr lang="en-IN" sz="2400" dirty="0"/>
          </a:p>
          <a:p>
            <a:pPr marL="514350" indent="-514350">
              <a:buFont typeface="+mj-lt"/>
              <a:buAutoNum type="arabicPeriod"/>
            </a:pPr>
            <a:endParaRPr lang="en-IN" sz="2400" dirty="0"/>
          </a:p>
          <a:p>
            <a:pPr marL="0" indent="0">
              <a:buNone/>
            </a:pPr>
            <a:endParaRPr lang="en-IN" sz="2400" dirty="0"/>
          </a:p>
          <a:p>
            <a:pPr marL="514350" indent="-514350">
              <a:buFont typeface="+mj-lt"/>
              <a:buAutoNum type="arabicPeriod"/>
            </a:pPr>
            <a:endParaRPr lang="en-IN" sz="2400" dirty="0"/>
          </a:p>
          <a:p>
            <a:pPr marL="514350" indent="-514350">
              <a:buFont typeface="+mj-lt"/>
              <a:buAutoNum type="arabicPeriod"/>
            </a:pPr>
            <a:endParaRPr lang="en-IN" sz="2400" dirty="0"/>
          </a:p>
          <a:p>
            <a:pPr marL="514350" indent="-514350">
              <a:buFont typeface="+mj-lt"/>
              <a:buAutoNum type="arabicPeriod"/>
            </a:pPr>
            <a:endParaRPr lang="en-IN" sz="2400" dirty="0"/>
          </a:p>
          <a:p>
            <a:pPr marL="514350" indent="-514350">
              <a:buFont typeface="+mj-lt"/>
              <a:buAutoNum type="arabicPeriod"/>
            </a:pPr>
            <a:endParaRPr lang="en-IN" sz="2400" dirty="0"/>
          </a:p>
          <a:p>
            <a:pPr marL="514350" indent="-514350">
              <a:buFont typeface="+mj-lt"/>
              <a:buAutoNum type="arabicPeriod"/>
            </a:pPr>
            <a:endParaRPr lang="en-IN" sz="2400" dirty="0"/>
          </a:p>
          <a:p>
            <a:pPr marL="514350" indent="-514350">
              <a:buFont typeface="+mj-lt"/>
              <a:buAutoNum type="arabicPeriod"/>
            </a:pPr>
            <a:endParaRPr lang="en-IN" sz="2400" dirty="0"/>
          </a:p>
        </p:txBody>
      </p:sp>
    </p:spTree>
    <p:extLst>
      <p:ext uri="{BB962C8B-B14F-4D97-AF65-F5344CB8AC3E}">
        <p14:creationId xmlns:p14="http://schemas.microsoft.com/office/powerpoint/2010/main" val="422202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A7052-BD11-4C9E-B9B8-176A35B6A3CB}"/>
              </a:ext>
            </a:extLst>
          </p:cNvPr>
          <p:cNvSpPr>
            <a:spLocks noGrp="1"/>
          </p:cNvSpPr>
          <p:nvPr>
            <p:ph type="title"/>
          </p:nvPr>
        </p:nvSpPr>
        <p:spPr>
          <a:xfrm>
            <a:off x="155575" y="160841"/>
            <a:ext cx="8784144" cy="689013"/>
          </a:xfrm>
        </p:spPr>
        <p:txBody>
          <a:bodyPr/>
          <a:lstStyle/>
          <a:p>
            <a:r>
              <a:rPr lang="en-US" sz="2800" dirty="0"/>
              <a:t>Meghalaya at a Glance</a:t>
            </a:r>
            <a:endParaRPr lang="en-IN" sz="2800" dirty="0"/>
          </a:p>
        </p:txBody>
      </p:sp>
      <p:sp>
        <p:nvSpPr>
          <p:cNvPr id="5" name="TextBox 4">
            <a:extLst>
              <a:ext uri="{FF2B5EF4-FFF2-40B4-BE49-F238E27FC236}">
                <a16:creationId xmlns:a16="http://schemas.microsoft.com/office/drawing/2014/main" id="{0315D006-A8A6-4E6C-B0F6-4EF6FB01FAA2}"/>
              </a:ext>
            </a:extLst>
          </p:cNvPr>
          <p:cNvSpPr txBox="1"/>
          <p:nvPr/>
        </p:nvSpPr>
        <p:spPr>
          <a:xfrm>
            <a:off x="7928386" y="1702734"/>
            <a:ext cx="3889463" cy="1600438"/>
          </a:xfrm>
          <a:prstGeom prst="rect">
            <a:avLst/>
          </a:prstGeom>
          <a:noFill/>
        </p:spPr>
        <p:txBody>
          <a:bodyPr wrap="none">
            <a:spAutoFit/>
          </a:bodyPr>
          <a:lstStyle/>
          <a:p>
            <a:pPr algn="l"/>
            <a:r>
              <a:rPr lang="en-IN" sz="1600" b="1" i="0" dirty="0">
                <a:effectLst/>
                <a:latin typeface="OpenSans-Regular"/>
              </a:rPr>
              <a:t>Area - </a:t>
            </a:r>
            <a:r>
              <a:rPr lang="en-IN" sz="1600" b="0" i="0" dirty="0">
                <a:effectLst/>
                <a:latin typeface="OpenSans-Regular"/>
              </a:rPr>
              <a:t>22,429 Sq. Km</a:t>
            </a:r>
          </a:p>
          <a:p>
            <a:pPr algn="l"/>
            <a:r>
              <a:rPr lang="en-IN" sz="1600" b="1" i="0" dirty="0">
                <a:effectLst/>
                <a:latin typeface="OpenSans-Regular"/>
              </a:rPr>
              <a:t>Population - </a:t>
            </a:r>
            <a:r>
              <a:rPr lang="en-IN" sz="1600" b="0" i="0" dirty="0">
                <a:effectLst/>
                <a:latin typeface="OpenSans-Regular"/>
              </a:rPr>
              <a:t>29,66,889 (As Per 2011 Census)</a:t>
            </a:r>
          </a:p>
          <a:p>
            <a:pPr algn="l"/>
            <a:r>
              <a:rPr lang="en-IN" sz="1600" b="1" i="0" dirty="0">
                <a:effectLst/>
                <a:latin typeface="OpenSans-Regular"/>
              </a:rPr>
              <a:t>Capital - </a:t>
            </a:r>
            <a:r>
              <a:rPr lang="en-IN" sz="1600" b="0" i="0" dirty="0">
                <a:effectLst/>
                <a:latin typeface="OpenSans-Regular"/>
              </a:rPr>
              <a:t>Shillong</a:t>
            </a:r>
          </a:p>
          <a:p>
            <a:pPr algn="l"/>
            <a:r>
              <a:rPr lang="en-IN" sz="1600" b="1" i="0" dirty="0">
                <a:effectLst/>
                <a:latin typeface="OpenSans-Regular"/>
              </a:rPr>
              <a:t>Languages - </a:t>
            </a:r>
            <a:r>
              <a:rPr lang="en-IN" sz="1600" b="0" i="0" dirty="0">
                <a:effectLst/>
                <a:latin typeface="OpenSans-Regular"/>
              </a:rPr>
              <a:t>Khasi, </a:t>
            </a:r>
            <a:r>
              <a:rPr lang="en-IN" sz="1600" b="0" i="0" dirty="0" err="1">
                <a:effectLst/>
                <a:latin typeface="OpenSans-Regular"/>
              </a:rPr>
              <a:t>Pnar</a:t>
            </a:r>
            <a:r>
              <a:rPr lang="en-IN" sz="1600" b="0" i="0" dirty="0">
                <a:effectLst/>
                <a:latin typeface="OpenSans-Regular"/>
              </a:rPr>
              <a:t>, Garo &amp; English</a:t>
            </a:r>
          </a:p>
          <a:p>
            <a:pPr algn="l"/>
            <a:r>
              <a:rPr lang="en-IN" sz="1600" b="1" i="0" dirty="0">
                <a:effectLst/>
                <a:latin typeface="OpenSans-Regular"/>
              </a:rPr>
              <a:t>Density - </a:t>
            </a:r>
            <a:r>
              <a:rPr lang="en-IN" sz="1600" b="0" i="0" dirty="0">
                <a:effectLst/>
                <a:latin typeface="OpenSans-Regular"/>
              </a:rPr>
              <a:t>132 Per Square Km.</a:t>
            </a:r>
          </a:p>
          <a:p>
            <a:pPr algn="l"/>
            <a:r>
              <a:rPr lang="en-IN" sz="1600" b="1" i="0" dirty="0">
                <a:effectLst/>
                <a:latin typeface="OpenSans-Regular"/>
              </a:rPr>
              <a:t>Literacy Rate - </a:t>
            </a:r>
            <a:r>
              <a:rPr lang="en-IN" sz="1600" b="0" i="0" dirty="0">
                <a:effectLst/>
                <a:latin typeface="OpenSans-Regular"/>
              </a:rPr>
              <a:t>74.43 %</a:t>
            </a:r>
          </a:p>
        </p:txBody>
      </p:sp>
      <p:pic>
        <p:nvPicPr>
          <p:cNvPr id="1026" name="Picture 2" descr="Map of Meghalaya">
            <a:extLst>
              <a:ext uri="{FF2B5EF4-FFF2-40B4-BE49-F238E27FC236}">
                <a16:creationId xmlns:a16="http://schemas.microsoft.com/office/drawing/2014/main" id="{699D8145-DB35-46C1-8D38-F4EEEFC046E6}"/>
              </a:ext>
            </a:extLst>
          </p:cNvP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55575" y="985895"/>
            <a:ext cx="7772811" cy="30659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C58273FC-509B-4112-8C51-DB9667D61832}"/>
              </a:ext>
            </a:extLst>
          </p:cNvPr>
          <p:cNvGraphicFramePr>
            <a:graphicFrameLocks noGrp="1"/>
          </p:cNvGraphicFramePr>
          <p:nvPr>
            <p:extLst>
              <p:ext uri="{D42A27DB-BD31-4B8C-83A1-F6EECF244321}">
                <p14:modId xmlns:p14="http://schemas.microsoft.com/office/powerpoint/2010/main" val="1333725610"/>
              </p:ext>
            </p:extLst>
          </p:nvPr>
        </p:nvGraphicFramePr>
        <p:xfrm>
          <a:off x="183945" y="4228186"/>
          <a:ext cx="3997883" cy="2468973"/>
        </p:xfrm>
        <a:graphic>
          <a:graphicData uri="http://schemas.openxmlformats.org/drawingml/2006/table">
            <a:tbl>
              <a:tblPr>
                <a:tableStyleId>{5C22544A-7EE6-4342-B048-85BDC9FD1C3A}</a:tableStyleId>
              </a:tblPr>
              <a:tblGrid>
                <a:gridCol w="416580">
                  <a:extLst>
                    <a:ext uri="{9D8B030D-6E8A-4147-A177-3AD203B41FA5}">
                      <a16:colId xmlns:a16="http://schemas.microsoft.com/office/drawing/2014/main" val="3840260399"/>
                    </a:ext>
                  </a:extLst>
                </a:gridCol>
                <a:gridCol w="1433813">
                  <a:extLst>
                    <a:ext uri="{9D8B030D-6E8A-4147-A177-3AD203B41FA5}">
                      <a16:colId xmlns:a16="http://schemas.microsoft.com/office/drawing/2014/main" val="3641483084"/>
                    </a:ext>
                  </a:extLst>
                </a:gridCol>
                <a:gridCol w="1304641">
                  <a:extLst>
                    <a:ext uri="{9D8B030D-6E8A-4147-A177-3AD203B41FA5}">
                      <a16:colId xmlns:a16="http://schemas.microsoft.com/office/drawing/2014/main" val="2850937348"/>
                    </a:ext>
                  </a:extLst>
                </a:gridCol>
                <a:gridCol w="842849">
                  <a:extLst>
                    <a:ext uri="{9D8B030D-6E8A-4147-A177-3AD203B41FA5}">
                      <a16:colId xmlns:a16="http://schemas.microsoft.com/office/drawing/2014/main" val="2399887186"/>
                    </a:ext>
                  </a:extLst>
                </a:gridCol>
              </a:tblGrid>
              <a:tr h="189921">
                <a:tc>
                  <a:txBody>
                    <a:bodyPr/>
                    <a:lstStyle/>
                    <a:p>
                      <a:pPr algn="ctr" fontAlgn="ctr"/>
                      <a:r>
                        <a:rPr lang="en-IN" sz="1100" b="1" u="none" strike="noStrike" dirty="0" err="1">
                          <a:effectLst/>
                        </a:rPr>
                        <a:t>Sl</a:t>
                      </a:r>
                      <a:r>
                        <a:rPr lang="en-IN" sz="1100" b="1" u="none" strike="noStrike" dirty="0">
                          <a:effectLst/>
                        </a:rPr>
                        <a:t> No.</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IN" sz="1100" b="1" u="none" strike="noStrike" dirty="0">
                          <a:effectLst/>
                        </a:rPr>
                        <a:t>District</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IN" sz="1100" b="1" u="none" strike="noStrike" dirty="0">
                          <a:effectLst/>
                        </a:rPr>
                        <a:t>District Headquarter</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IN" sz="1100" b="1" u="none" strike="noStrike" dirty="0">
                          <a:effectLst/>
                        </a:rPr>
                        <a:t>No. of Blocks</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807395176"/>
                  </a:ext>
                </a:extLst>
              </a:tr>
              <a:tr h="189921">
                <a:tc>
                  <a:txBody>
                    <a:bodyPr/>
                    <a:lstStyle/>
                    <a:p>
                      <a:pPr algn="ctr" fontAlgn="ctr"/>
                      <a:r>
                        <a:rPr lang="en-IN" sz="1100" b="1" u="none" strike="noStrike" dirty="0">
                          <a:effectLst/>
                        </a:rPr>
                        <a:t>1</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a:effectLst/>
                        </a:rPr>
                        <a:t>East Jaintia Hills</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a:effectLst/>
                        </a:rPr>
                        <a:t>Khliehriat</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a:effectLst/>
                        </a:rPr>
                        <a:t>2</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7101905"/>
                  </a:ext>
                </a:extLst>
              </a:tr>
              <a:tr h="189921">
                <a:tc>
                  <a:txBody>
                    <a:bodyPr/>
                    <a:lstStyle/>
                    <a:p>
                      <a:pPr algn="ctr" fontAlgn="ctr"/>
                      <a:r>
                        <a:rPr lang="en-IN" sz="1100" b="1" u="none" strike="noStrike">
                          <a:effectLst/>
                        </a:rPr>
                        <a:t>2</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dirty="0">
                          <a:effectLst/>
                        </a:rPr>
                        <a:t>West Jaintia Hills</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dirty="0" err="1">
                          <a:effectLst/>
                        </a:rPr>
                        <a:t>Jowai</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a:effectLst/>
                        </a:rPr>
                        <a:t>3</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5761394"/>
                  </a:ext>
                </a:extLst>
              </a:tr>
              <a:tr h="189921">
                <a:tc>
                  <a:txBody>
                    <a:bodyPr/>
                    <a:lstStyle/>
                    <a:p>
                      <a:pPr algn="ctr" fontAlgn="ctr"/>
                      <a:r>
                        <a:rPr lang="en-IN" sz="1100" b="1" u="none" strike="noStrike">
                          <a:effectLst/>
                        </a:rPr>
                        <a:t>3</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a:effectLst/>
                        </a:rPr>
                        <a:t>Ri Bhoi</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dirty="0" err="1">
                          <a:effectLst/>
                        </a:rPr>
                        <a:t>Nongpoh</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a:effectLst/>
                        </a:rPr>
                        <a:t>4</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8866720"/>
                  </a:ext>
                </a:extLst>
              </a:tr>
              <a:tr h="189921">
                <a:tc>
                  <a:txBody>
                    <a:bodyPr/>
                    <a:lstStyle/>
                    <a:p>
                      <a:pPr algn="ctr" fontAlgn="ctr"/>
                      <a:r>
                        <a:rPr lang="en-IN" sz="1100" b="1" u="none" strike="noStrike">
                          <a:effectLst/>
                        </a:rPr>
                        <a:t>4</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a:effectLst/>
                        </a:rPr>
                        <a:t>East Khasi Hills</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dirty="0">
                          <a:effectLst/>
                        </a:rPr>
                        <a:t>Shillong</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a:effectLst/>
                        </a:rPr>
                        <a:t>11</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4925069"/>
                  </a:ext>
                </a:extLst>
              </a:tr>
              <a:tr h="189921">
                <a:tc>
                  <a:txBody>
                    <a:bodyPr/>
                    <a:lstStyle/>
                    <a:p>
                      <a:pPr algn="ctr" fontAlgn="ctr"/>
                      <a:r>
                        <a:rPr lang="en-IN" sz="1100" b="1" u="none" strike="noStrike">
                          <a:effectLst/>
                        </a:rPr>
                        <a:t>5</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a:effectLst/>
                        </a:rPr>
                        <a:t>South West Khasi Hills</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dirty="0">
                          <a:effectLst/>
                        </a:rPr>
                        <a:t>Mawkyrwat</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a:effectLst/>
                        </a:rPr>
                        <a:t>2</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0897574"/>
                  </a:ext>
                </a:extLst>
              </a:tr>
              <a:tr h="189921">
                <a:tc>
                  <a:txBody>
                    <a:bodyPr/>
                    <a:lstStyle/>
                    <a:p>
                      <a:pPr algn="ctr" fontAlgn="ctr"/>
                      <a:r>
                        <a:rPr lang="en-IN" sz="1100" b="1" u="none" strike="noStrike">
                          <a:effectLst/>
                        </a:rPr>
                        <a:t>6</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dirty="0">
                          <a:effectLst/>
                        </a:rPr>
                        <a:t>Eastern West Khasi Hills</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dirty="0">
                          <a:effectLst/>
                        </a:rPr>
                        <a:t>Mairang</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a:effectLst/>
                        </a:rPr>
                        <a:t>2</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9150977"/>
                  </a:ext>
                </a:extLst>
              </a:tr>
              <a:tr h="189921">
                <a:tc>
                  <a:txBody>
                    <a:bodyPr/>
                    <a:lstStyle/>
                    <a:p>
                      <a:pPr algn="ctr" fontAlgn="ctr"/>
                      <a:r>
                        <a:rPr lang="en-IN" sz="1100" b="1" u="none" strike="noStrike">
                          <a:effectLst/>
                        </a:rPr>
                        <a:t>7</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a:effectLst/>
                        </a:rPr>
                        <a:t>West Khasi Hills</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dirty="0" err="1">
                          <a:effectLst/>
                        </a:rPr>
                        <a:t>Nongstoin</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dirty="0">
                          <a:effectLst/>
                        </a:rPr>
                        <a:t>2</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9061177"/>
                  </a:ext>
                </a:extLst>
              </a:tr>
              <a:tr h="189921">
                <a:tc>
                  <a:txBody>
                    <a:bodyPr/>
                    <a:lstStyle/>
                    <a:p>
                      <a:pPr algn="ctr" fontAlgn="ctr"/>
                      <a:r>
                        <a:rPr lang="en-IN" sz="1100" b="1" u="none" strike="noStrike">
                          <a:effectLst/>
                        </a:rPr>
                        <a:t>8</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a:effectLst/>
                        </a:rPr>
                        <a:t>East Garo Hills</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dirty="0" err="1">
                          <a:effectLst/>
                        </a:rPr>
                        <a:t>Williamnagar</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dirty="0">
                          <a:effectLst/>
                        </a:rPr>
                        <a:t>3</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0670101"/>
                  </a:ext>
                </a:extLst>
              </a:tr>
              <a:tr h="189921">
                <a:tc>
                  <a:txBody>
                    <a:bodyPr/>
                    <a:lstStyle/>
                    <a:p>
                      <a:pPr algn="ctr" fontAlgn="ctr"/>
                      <a:r>
                        <a:rPr lang="en-IN" sz="1100" b="1" u="none" strike="noStrike">
                          <a:effectLst/>
                        </a:rPr>
                        <a:t>9</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a:effectLst/>
                        </a:rPr>
                        <a:t>North Garo Hills</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dirty="0" err="1">
                          <a:effectLst/>
                        </a:rPr>
                        <a:t>Resubelpara</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dirty="0">
                          <a:effectLst/>
                        </a:rPr>
                        <a:t>3</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2853321"/>
                  </a:ext>
                </a:extLst>
              </a:tr>
              <a:tr h="189921">
                <a:tc>
                  <a:txBody>
                    <a:bodyPr/>
                    <a:lstStyle/>
                    <a:p>
                      <a:pPr algn="ctr" fontAlgn="ctr"/>
                      <a:r>
                        <a:rPr lang="en-IN" sz="1100" b="1" u="none" strike="noStrike">
                          <a:effectLst/>
                        </a:rPr>
                        <a:t>10</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a:effectLst/>
                        </a:rPr>
                        <a:t>West Garo Hills</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a:effectLst/>
                        </a:rPr>
                        <a:t>Tura</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dirty="0">
                          <a:effectLst/>
                        </a:rPr>
                        <a:t>7</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4317465"/>
                  </a:ext>
                </a:extLst>
              </a:tr>
              <a:tr h="189921">
                <a:tc>
                  <a:txBody>
                    <a:bodyPr/>
                    <a:lstStyle/>
                    <a:p>
                      <a:pPr algn="ctr" fontAlgn="ctr"/>
                      <a:r>
                        <a:rPr lang="en-IN" sz="1100" b="1" u="none" strike="noStrike">
                          <a:effectLst/>
                        </a:rPr>
                        <a:t>11</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a:effectLst/>
                        </a:rPr>
                        <a:t>South West Garo Hills</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a:effectLst/>
                        </a:rPr>
                        <a:t>Ampati</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dirty="0">
                          <a:effectLst/>
                        </a:rPr>
                        <a:t>3</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6051500"/>
                  </a:ext>
                </a:extLst>
              </a:tr>
              <a:tr h="189921">
                <a:tc>
                  <a:txBody>
                    <a:bodyPr/>
                    <a:lstStyle/>
                    <a:p>
                      <a:pPr algn="ctr" fontAlgn="ctr"/>
                      <a:r>
                        <a:rPr lang="en-IN" sz="1100" b="1" u="none" strike="noStrike">
                          <a:effectLst/>
                        </a:rPr>
                        <a:t>12</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a:effectLst/>
                        </a:rPr>
                        <a:t>South Garo Hills</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a:effectLst/>
                        </a:rPr>
                        <a:t>Baghmara</a:t>
                      </a:r>
                      <a:endParaRPr lang="en-IN"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100" b="1" u="none" strike="noStrike" dirty="0">
                          <a:effectLst/>
                        </a:rPr>
                        <a:t>4</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2575872"/>
                  </a:ext>
                </a:extLst>
              </a:tr>
            </a:tbl>
          </a:graphicData>
        </a:graphic>
      </p:graphicFrame>
      <p:sp>
        <p:nvSpPr>
          <p:cNvPr id="3" name="Rectangle 2">
            <a:extLst>
              <a:ext uri="{FF2B5EF4-FFF2-40B4-BE49-F238E27FC236}">
                <a16:creationId xmlns:a16="http://schemas.microsoft.com/office/drawing/2014/main" id="{26DC46A0-8F52-418B-8D2C-F2B110F45950}"/>
              </a:ext>
            </a:extLst>
          </p:cNvPr>
          <p:cNvSpPr/>
          <p:nvPr/>
        </p:nvSpPr>
        <p:spPr>
          <a:xfrm>
            <a:off x="4335333" y="4228186"/>
            <a:ext cx="4040571" cy="40890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ACCESSIBLITY</a:t>
            </a:r>
            <a:endParaRPr lang="en-IN" b="1" dirty="0"/>
          </a:p>
        </p:txBody>
      </p:sp>
      <p:sp>
        <p:nvSpPr>
          <p:cNvPr id="7" name="Rectangle 6">
            <a:extLst>
              <a:ext uri="{FF2B5EF4-FFF2-40B4-BE49-F238E27FC236}">
                <a16:creationId xmlns:a16="http://schemas.microsoft.com/office/drawing/2014/main" id="{14881087-F4FC-475B-8C79-000A5B72383C}"/>
              </a:ext>
            </a:extLst>
          </p:cNvPr>
          <p:cNvSpPr/>
          <p:nvPr/>
        </p:nvSpPr>
        <p:spPr>
          <a:xfrm>
            <a:off x="4335334" y="4746360"/>
            <a:ext cx="879802" cy="40890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BY TRAIN</a:t>
            </a:r>
            <a:endParaRPr lang="en-IN" sz="1400" b="1" dirty="0">
              <a:solidFill>
                <a:schemeClr val="bg1"/>
              </a:solidFill>
            </a:endParaRPr>
          </a:p>
        </p:txBody>
      </p:sp>
      <p:sp>
        <p:nvSpPr>
          <p:cNvPr id="8" name="Rectangle 7">
            <a:extLst>
              <a:ext uri="{FF2B5EF4-FFF2-40B4-BE49-F238E27FC236}">
                <a16:creationId xmlns:a16="http://schemas.microsoft.com/office/drawing/2014/main" id="{315C9F4B-D571-4D2D-9E8E-FCB208A14C61}"/>
              </a:ext>
            </a:extLst>
          </p:cNvPr>
          <p:cNvSpPr/>
          <p:nvPr/>
        </p:nvSpPr>
        <p:spPr>
          <a:xfrm>
            <a:off x="5281609" y="4746360"/>
            <a:ext cx="3094296" cy="40890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GUWAHATI RAILWAY STATION</a:t>
            </a:r>
            <a:endParaRPr lang="en-IN" sz="1200" b="1" dirty="0">
              <a:solidFill>
                <a:schemeClr val="bg1"/>
              </a:solidFill>
            </a:endParaRPr>
          </a:p>
        </p:txBody>
      </p:sp>
      <p:sp>
        <p:nvSpPr>
          <p:cNvPr id="9" name="Rectangle 8">
            <a:extLst>
              <a:ext uri="{FF2B5EF4-FFF2-40B4-BE49-F238E27FC236}">
                <a16:creationId xmlns:a16="http://schemas.microsoft.com/office/drawing/2014/main" id="{D7F4FDB6-F199-4D73-B505-E648F9D6D6F9}"/>
              </a:ext>
            </a:extLst>
          </p:cNvPr>
          <p:cNvSpPr/>
          <p:nvPr/>
        </p:nvSpPr>
        <p:spPr>
          <a:xfrm>
            <a:off x="4335334" y="5264532"/>
            <a:ext cx="879802" cy="40890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BY ROAD</a:t>
            </a:r>
            <a:endParaRPr lang="en-IN" sz="1400" b="1" dirty="0">
              <a:solidFill>
                <a:schemeClr val="bg1"/>
              </a:solidFill>
            </a:endParaRPr>
          </a:p>
        </p:txBody>
      </p:sp>
      <p:sp>
        <p:nvSpPr>
          <p:cNvPr id="10" name="Rectangle 9">
            <a:extLst>
              <a:ext uri="{FF2B5EF4-FFF2-40B4-BE49-F238E27FC236}">
                <a16:creationId xmlns:a16="http://schemas.microsoft.com/office/drawing/2014/main" id="{ECAC90C6-9C8C-41C6-ADF0-CD2F5684F6BD}"/>
              </a:ext>
            </a:extLst>
          </p:cNvPr>
          <p:cNvSpPr/>
          <p:nvPr/>
        </p:nvSpPr>
        <p:spPr>
          <a:xfrm>
            <a:off x="5281609" y="5264532"/>
            <a:ext cx="3094296" cy="40890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NH6 – GUWAHATI TO SHILLONG 3 HOURS</a:t>
            </a:r>
            <a:endParaRPr lang="en-IN" sz="1200" b="1" dirty="0">
              <a:solidFill>
                <a:schemeClr val="bg1"/>
              </a:solidFill>
            </a:endParaRPr>
          </a:p>
        </p:txBody>
      </p:sp>
      <p:sp>
        <p:nvSpPr>
          <p:cNvPr id="11" name="Rectangle 10">
            <a:extLst>
              <a:ext uri="{FF2B5EF4-FFF2-40B4-BE49-F238E27FC236}">
                <a16:creationId xmlns:a16="http://schemas.microsoft.com/office/drawing/2014/main" id="{F0B09109-5121-454C-96F2-D6CED5CC5219}"/>
              </a:ext>
            </a:extLst>
          </p:cNvPr>
          <p:cNvSpPr/>
          <p:nvPr/>
        </p:nvSpPr>
        <p:spPr>
          <a:xfrm>
            <a:off x="4335334" y="5782704"/>
            <a:ext cx="879802" cy="91444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BY AIR</a:t>
            </a:r>
            <a:endParaRPr lang="en-IN" sz="1400" b="1" dirty="0">
              <a:solidFill>
                <a:schemeClr val="bg1"/>
              </a:solidFill>
            </a:endParaRPr>
          </a:p>
        </p:txBody>
      </p:sp>
      <p:sp>
        <p:nvSpPr>
          <p:cNvPr id="12" name="Rectangle 11">
            <a:extLst>
              <a:ext uri="{FF2B5EF4-FFF2-40B4-BE49-F238E27FC236}">
                <a16:creationId xmlns:a16="http://schemas.microsoft.com/office/drawing/2014/main" id="{BF225500-199D-4EE4-8AC6-E2D2CBB07A36}"/>
              </a:ext>
            </a:extLst>
          </p:cNvPr>
          <p:cNvSpPr/>
          <p:nvPr/>
        </p:nvSpPr>
        <p:spPr>
          <a:xfrm>
            <a:off x="5281609" y="5782704"/>
            <a:ext cx="3094296" cy="40890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SHILLONG AIRPORT</a:t>
            </a:r>
            <a:endParaRPr lang="en-IN" sz="1200" b="1" dirty="0">
              <a:solidFill>
                <a:schemeClr val="bg1"/>
              </a:solidFill>
            </a:endParaRPr>
          </a:p>
        </p:txBody>
      </p:sp>
      <p:sp>
        <p:nvSpPr>
          <p:cNvPr id="13" name="Rectangle 12">
            <a:extLst>
              <a:ext uri="{FF2B5EF4-FFF2-40B4-BE49-F238E27FC236}">
                <a16:creationId xmlns:a16="http://schemas.microsoft.com/office/drawing/2014/main" id="{BBB9AB89-57F7-4347-92B3-96631EBF9617}"/>
              </a:ext>
            </a:extLst>
          </p:cNvPr>
          <p:cNvSpPr/>
          <p:nvPr/>
        </p:nvSpPr>
        <p:spPr>
          <a:xfrm>
            <a:off x="5281609" y="6288247"/>
            <a:ext cx="3094296" cy="40890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GUWAHATI AIRPORT</a:t>
            </a:r>
            <a:endParaRPr lang="en-IN" sz="1200" b="1" dirty="0">
              <a:solidFill>
                <a:schemeClr val="bg1"/>
              </a:solidFill>
            </a:endParaRPr>
          </a:p>
        </p:txBody>
      </p:sp>
      <p:pic>
        <p:nvPicPr>
          <p:cNvPr id="16" name="Picture 15">
            <a:extLst>
              <a:ext uri="{FF2B5EF4-FFF2-40B4-BE49-F238E27FC236}">
                <a16:creationId xmlns:a16="http://schemas.microsoft.com/office/drawing/2014/main" id="{53BBBB4F-C445-4A4C-811D-CCB84C47F82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13811" y="2008385"/>
            <a:ext cx="720016" cy="793962"/>
          </a:xfrm>
          <a:prstGeom prst="rect">
            <a:avLst/>
          </a:prstGeom>
        </p:spPr>
      </p:pic>
      <p:sp>
        <p:nvSpPr>
          <p:cNvPr id="20" name="Rectangle 19">
            <a:extLst>
              <a:ext uri="{FF2B5EF4-FFF2-40B4-BE49-F238E27FC236}">
                <a16:creationId xmlns:a16="http://schemas.microsoft.com/office/drawing/2014/main" id="{2C4F9144-4418-41C1-B297-5079FB2F2333}"/>
              </a:ext>
            </a:extLst>
          </p:cNvPr>
          <p:cNvSpPr/>
          <p:nvPr/>
        </p:nvSpPr>
        <p:spPr>
          <a:xfrm>
            <a:off x="4258798" y="2802347"/>
            <a:ext cx="2230042" cy="280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CAPITAL CITY SHILLONG</a:t>
            </a:r>
            <a:endParaRPr lang="en-IN" sz="1400" b="1" dirty="0">
              <a:solidFill>
                <a:schemeClr val="tx1"/>
              </a:solidFill>
            </a:endParaRPr>
          </a:p>
        </p:txBody>
      </p:sp>
      <p:sp>
        <p:nvSpPr>
          <p:cNvPr id="22" name="Rectangle 21">
            <a:extLst>
              <a:ext uri="{FF2B5EF4-FFF2-40B4-BE49-F238E27FC236}">
                <a16:creationId xmlns:a16="http://schemas.microsoft.com/office/drawing/2014/main" id="{8A6D03CF-8052-4860-8EB2-926D7D62EDB5}"/>
              </a:ext>
            </a:extLst>
          </p:cNvPr>
          <p:cNvSpPr/>
          <p:nvPr/>
        </p:nvSpPr>
        <p:spPr>
          <a:xfrm>
            <a:off x="8522208" y="4228186"/>
            <a:ext cx="3485847" cy="40890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CLIMATE</a:t>
            </a:r>
            <a:endParaRPr lang="en-IN" b="1" dirty="0">
              <a:solidFill>
                <a:schemeClr val="tx1"/>
              </a:solidFill>
            </a:endParaRPr>
          </a:p>
        </p:txBody>
      </p:sp>
      <p:sp>
        <p:nvSpPr>
          <p:cNvPr id="23" name="Rectangle 22">
            <a:extLst>
              <a:ext uri="{FF2B5EF4-FFF2-40B4-BE49-F238E27FC236}">
                <a16:creationId xmlns:a16="http://schemas.microsoft.com/office/drawing/2014/main" id="{784FFFD9-3C62-446A-8FAE-1D874E8CAB07}"/>
              </a:ext>
            </a:extLst>
          </p:cNvPr>
          <p:cNvSpPr/>
          <p:nvPr/>
        </p:nvSpPr>
        <p:spPr>
          <a:xfrm>
            <a:off x="8522208" y="4746359"/>
            <a:ext cx="3485847" cy="195079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i="0" dirty="0">
                <a:solidFill>
                  <a:schemeClr val="tx1"/>
                </a:solidFill>
                <a:effectLst/>
                <a:latin typeface="OpenSans-Regular"/>
              </a:rPr>
              <a:t>Meghalaya is subject to vagaries of the monsoon. The climate varies with altitude. The climate of Khasi and Jaintia Hills is uniquely pleasant and bracing. It is neither too warm in summer nor too cold in winter, but over the plains of Garo Hills, the climate is warm and humid, except in winter. The </a:t>
            </a:r>
            <a:r>
              <a:rPr lang="en-US" sz="1400" b="1" i="0" dirty="0" err="1">
                <a:solidFill>
                  <a:schemeClr val="tx1"/>
                </a:solidFill>
                <a:effectLst/>
                <a:latin typeface="OpenSans-Regular"/>
              </a:rPr>
              <a:t>Meghalayan</a:t>
            </a:r>
            <a:r>
              <a:rPr lang="en-US" sz="1400" b="1" i="0" dirty="0">
                <a:solidFill>
                  <a:schemeClr val="tx1"/>
                </a:solidFill>
                <a:effectLst/>
                <a:latin typeface="OpenSans-Regular"/>
              </a:rPr>
              <a:t> sky seldom remains free of clouds.</a:t>
            </a:r>
            <a:endParaRPr lang="en-IN" sz="1400" b="1" dirty="0">
              <a:solidFill>
                <a:schemeClr val="tx1"/>
              </a:solidFill>
            </a:endParaRPr>
          </a:p>
        </p:txBody>
      </p:sp>
    </p:spTree>
    <p:extLst>
      <p:ext uri="{BB962C8B-B14F-4D97-AF65-F5344CB8AC3E}">
        <p14:creationId xmlns:p14="http://schemas.microsoft.com/office/powerpoint/2010/main" val="491007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92C1-FB24-5B4D-A2A4-AD848998ED69}"/>
              </a:ext>
            </a:extLst>
          </p:cNvPr>
          <p:cNvSpPr>
            <a:spLocks noGrp="1"/>
          </p:cNvSpPr>
          <p:nvPr>
            <p:ph type="title"/>
          </p:nvPr>
        </p:nvSpPr>
        <p:spPr>
          <a:xfrm>
            <a:off x="155575" y="160841"/>
            <a:ext cx="8784144" cy="773014"/>
          </a:xfrm>
        </p:spPr>
        <p:txBody>
          <a:bodyPr/>
          <a:lstStyle/>
          <a:p>
            <a:r>
              <a:rPr lang="en-US" sz="2400" dirty="0"/>
              <a:t>ORGANISATIONAL STRUCTURE OF THE IMPLEMENTING AGENCY</a:t>
            </a:r>
          </a:p>
        </p:txBody>
      </p:sp>
      <p:pic>
        <p:nvPicPr>
          <p:cNvPr id="14" name="Picture 13">
            <a:extLst>
              <a:ext uri="{FF2B5EF4-FFF2-40B4-BE49-F238E27FC236}">
                <a16:creationId xmlns:a16="http://schemas.microsoft.com/office/drawing/2014/main" id="{0CA9DB0E-DA0C-4E6C-8916-D670A378B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97" y="1084571"/>
            <a:ext cx="9630828" cy="5667879"/>
          </a:xfrm>
          <a:prstGeom prst="rect">
            <a:avLst/>
          </a:prstGeom>
        </p:spPr>
      </p:pic>
      <p:sp>
        <p:nvSpPr>
          <p:cNvPr id="4" name="Rectangle: Rounded Corners 3">
            <a:extLst>
              <a:ext uri="{FF2B5EF4-FFF2-40B4-BE49-F238E27FC236}">
                <a16:creationId xmlns:a16="http://schemas.microsoft.com/office/drawing/2014/main" id="{33C74DFF-E506-43D7-8E89-9C606C296540}"/>
              </a:ext>
            </a:extLst>
          </p:cNvPr>
          <p:cNvSpPr/>
          <p:nvPr/>
        </p:nvSpPr>
        <p:spPr>
          <a:xfrm>
            <a:off x="9453085" y="1853477"/>
            <a:ext cx="1850268" cy="385899"/>
          </a:xfrm>
          <a:prstGeom prst="round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tx1"/>
                </a:solidFill>
              </a:rPr>
              <a:t>11 DISTRICT KEY MANAGERS</a:t>
            </a:r>
          </a:p>
        </p:txBody>
      </p:sp>
      <p:sp>
        <p:nvSpPr>
          <p:cNvPr id="6" name="Rectangle: Rounded Corners 5">
            <a:extLst>
              <a:ext uri="{FF2B5EF4-FFF2-40B4-BE49-F238E27FC236}">
                <a16:creationId xmlns:a16="http://schemas.microsoft.com/office/drawing/2014/main" id="{8A6DA3F9-80A8-406E-ABBC-734F155D9D9C}"/>
              </a:ext>
            </a:extLst>
          </p:cNvPr>
          <p:cNvSpPr/>
          <p:nvPr/>
        </p:nvSpPr>
        <p:spPr>
          <a:xfrm>
            <a:off x="9453085" y="2712392"/>
            <a:ext cx="1850268" cy="561160"/>
          </a:xfrm>
          <a:prstGeom prst="round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tx1"/>
                </a:solidFill>
              </a:rPr>
              <a:t>11 DISTRICT PROGRAMME MANAGERS</a:t>
            </a:r>
          </a:p>
        </p:txBody>
      </p:sp>
      <p:sp>
        <p:nvSpPr>
          <p:cNvPr id="3" name="Rectangle 2">
            <a:extLst>
              <a:ext uri="{FF2B5EF4-FFF2-40B4-BE49-F238E27FC236}">
                <a16:creationId xmlns:a16="http://schemas.microsoft.com/office/drawing/2014/main" id="{4BF287EF-94F7-CD49-BBFD-049388DEC51E}"/>
              </a:ext>
            </a:extLst>
          </p:cNvPr>
          <p:cNvSpPr/>
          <p:nvPr/>
        </p:nvSpPr>
        <p:spPr>
          <a:xfrm>
            <a:off x="4025589" y="5424736"/>
            <a:ext cx="3367669" cy="1393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BE64AB1C-7138-014A-AFDB-613765560B1D}"/>
              </a:ext>
            </a:extLst>
          </p:cNvPr>
          <p:cNvSpPr/>
          <p:nvPr/>
        </p:nvSpPr>
        <p:spPr>
          <a:xfrm>
            <a:off x="4393579" y="5424736"/>
            <a:ext cx="1862255" cy="624468"/>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District Program Managers</a:t>
            </a:r>
          </a:p>
        </p:txBody>
      </p:sp>
      <p:cxnSp>
        <p:nvCxnSpPr>
          <p:cNvPr id="11" name="Straight Connector 10">
            <a:extLst>
              <a:ext uri="{FF2B5EF4-FFF2-40B4-BE49-F238E27FC236}">
                <a16:creationId xmlns:a16="http://schemas.microsoft.com/office/drawing/2014/main" id="{2A3C8A47-2CEA-B441-9AF0-0B3290A34E93}"/>
              </a:ext>
            </a:extLst>
          </p:cNvPr>
          <p:cNvCxnSpPr>
            <a:cxnSpLocks/>
            <a:stCxn id="4" idx="2"/>
          </p:cNvCxnSpPr>
          <p:nvPr/>
        </p:nvCxnSpPr>
        <p:spPr>
          <a:xfrm>
            <a:off x="10378219" y="2239376"/>
            <a:ext cx="0" cy="473016"/>
          </a:xfrm>
          <a:prstGeom prst="line">
            <a:avLst/>
          </a:prstGeom>
          <a:ln w="22225">
            <a:solidFill>
              <a:schemeClr val="tx1"/>
            </a:solidFill>
          </a:ln>
        </p:spPr>
        <p:style>
          <a:lnRef idx="2">
            <a:schemeClr val="accent3"/>
          </a:lnRef>
          <a:fillRef idx="0">
            <a:schemeClr val="accent3"/>
          </a:fillRef>
          <a:effectRef idx="1">
            <a:schemeClr val="accent3"/>
          </a:effectRef>
          <a:fontRef idx="minor">
            <a:schemeClr val="tx1"/>
          </a:fontRef>
        </p:style>
      </p:cxnSp>
      <p:cxnSp>
        <p:nvCxnSpPr>
          <p:cNvPr id="15" name="Straight Connector 14">
            <a:extLst>
              <a:ext uri="{FF2B5EF4-FFF2-40B4-BE49-F238E27FC236}">
                <a16:creationId xmlns:a16="http://schemas.microsoft.com/office/drawing/2014/main" id="{2DBB343E-ACD1-B444-8C46-9F642DF88210}"/>
              </a:ext>
            </a:extLst>
          </p:cNvPr>
          <p:cNvCxnSpPr>
            <a:cxnSpLocks/>
          </p:cNvCxnSpPr>
          <p:nvPr/>
        </p:nvCxnSpPr>
        <p:spPr>
          <a:xfrm>
            <a:off x="10378219" y="1510043"/>
            <a:ext cx="0" cy="343434"/>
          </a:xfrm>
          <a:prstGeom prst="line">
            <a:avLst/>
          </a:prstGeom>
          <a:ln w="22225">
            <a:solidFill>
              <a:schemeClr val="tx1"/>
            </a:solidFill>
          </a:ln>
        </p:spPr>
        <p:style>
          <a:lnRef idx="2">
            <a:schemeClr val="accent3"/>
          </a:lnRef>
          <a:fillRef idx="0">
            <a:schemeClr val="accent3"/>
          </a:fillRef>
          <a:effectRef idx="1">
            <a:schemeClr val="accent3"/>
          </a:effectRef>
          <a:fontRef idx="minor">
            <a:schemeClr val="tx1"/>
          </a:fontRef>
        </p:style>
      </p:cxnSp>
      <p:sp>
        <p:nvSpPr>
          <p:cNvPr id="18" name="Rounded Rectangle 17">
            <a:extLst>
              <a:ext uri="{FF2B5EF4-FFF2-40B4-BE49-F238E27FC236}">
                <a16:creationId xmlns:a16="http://schemas.microsoft.com/office/drawing/2014/main" id="{49AA2E5E-8FA8-924D-94F2-5E22B62D0557}"/>
              </a:ext>
            </a:extLst>
          </p:cNvPr>
          <p:cNvSpPr/>
          <p:nvPr/>
        </p:nvSpPr>
        <p:spPr>
          <a:xfrm>
            <a:off x="9453098" y="1080389"/>
            <a:ext cx="1850255" cy="42965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a:t>Deputy Commissioners</a:t>
            </a:r>
          </a:p>
        </p:txBody>
      </p:sp>
    </p:spTree>
    <p:extLst>
      <p:ext uri="{BB962C8B-B14F-4D97-AF65-F5344CB8AC3E}">
        <p14:creationId xmlns:p14="http://schemas.microsoft.com/office/powerpoint/2010/main" val="79834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160841"/>
            <a:ext cx="8784144" cy="693709"/>
          </a:xfrm>
        </p:spPr>
        <p:txBody>
          <a:bodyPr/>
          <a:lstStyle/>
          <a:p>
            <a:r>
              <a:rPr lang="en-IN" sz="2800" dirty="0"/>
              <a:t>MHIS and Its Implementation Over The Years</a:t>
            </a:r>
          </a:p>
        </p:txBody>
      </p:sp>
      <p:grpSp>
        <p:nvGrpSpPr>
          <p:cNvPr id="3" name="Group 2">
            <a:extLst>
              <a:ext uri="{FF2B5EF4-FFF2-40B4-BE49-F238E27FC236}">
                <a16:creationId xmlns:a16="http://schemas.microsoft.com/office/drawing/2014/main" id="{FA9E5DF6-3F09-4F5E-A293-CDF35F738B0B}"/>
              </a:ext>
            </a:extLst>
          </p:cNvPr>
          <p:cNvGrpSpPr/>
          <p:nvPr/>
        </p:nvGrpSpPr>
        <p:grpSpPr>
          <a:xfrm>
            <a:off x="2012902" y="3750463"/>
            <a:ext cx="3224899" cy="2882981"/>
            <a:chOff x="2988824" y="3750463"/>
            <a:chExt cx="3224899" cy="2882981"/>
          </a:xfrm>
        </p:grpSpPr>
        <p:sp>
          <p:nvSpPr>
            <p:cNvPr id="37" name="TextBox 36">
              <a:extLst>
                <a:ext uri="{FF2B5EF4-FFF2-40B4-BE49-F238E27FC236}">
                  <a16:creationId xmlns:a16="http://schemas.microsoft.com/office/drawing/2014/main" id="{A778A14A-76B1-497E-89C2-10B38E6F4D33}"/>
                </a:ext>
              </a:extLst>
            </p:cNvPr>
            <p:cNvSpPr txBox="1"/>
            <p:nvPr/>
          </p:nvSpPr>
          <p:spPr>
            <a:xfrm>
              <a:off x="2988824" y="3750463"/>
              <a:ext cx="3224899" cy="523220"/>
            </a:xfrm>
            <a:prstGeom prst="rect">
              <a:avLst/>
            </a:prstGeom>
            <a:noFill/>
          </p:spPr>
          <p:txBody>
            <a:bodyPr wrap="square" rtlCol="0">
              <a:spAutoFit/>
            </a:bodyPr>
            <a:lstStyle/>
            <a:p>
              <a:pPr algn="ctr"/>
              <a:r>
                <a:rPr lang="en-IN" sz="1400" b="1" dirty="0">
                  <a:latin typeface="+mj-lt"/>
                </a:rPr>
                <a:t>Deliberations on introduction of UHC (MHIS) in Meghalaya</a:t>
              </a:r>
            </a:p>
          </p:txBody>
        </p:sp>
        <p:cxnSp>
          <p:nvCxnSpPr>
            <p:cNvPr id="38" name="Straight Connector 37">
              <a:extLst>
                <a:ext uri="{FF2B5EF4-FFF2-40B4-BE49-F238E27FC236}">
                  <a16:creationId xmlns:a16="http://schemas.microsoft.com/office/drawing/2014/main" id="{797DC551-1797-4B35-94E1-21C3AF240233}"/>
                </a:ext>
              </a:extLst>
            </p:cNvPr>
            <p:cNvCxnSpPr>
              <a:cxnSpLocks/>
            </p:cNvCxnSpPr>
            <p:nvPr/>
          </p:nvCxnSpPr>
          <p:spPr>
            <a:xfrm flipH="1">
              <a:off x="4601274" y="4298643"/>
              <a:ext cx="2" cy="1067983"/>
            </a:xfrm>
            <a:prstGeom prst="line">
              <a:avLst/>
            </a:prstGeom>
            <a:ln w="19050">
              <a:solidFill>
                <a:schemeClr val="tx2"/>
              </a:solidFill>
              <a:headEnd type="oval"/>
              <a:tailEnd type="none"/>
            </a:ln>
          </p:spPr>
          <p:style>
            <a:lnRef idx="1">
              <a:schemeClr val="dk1"/>
            </a:lnRef>
            <a:fillRef idx="0">
              <a:schemeClr val="dk1"/>
            </a:fillRef>
            <a:effectRef idx="0">
              <a:schemeClr val="dk1"/>
            </a:effectRef>
            <a:fontRef idx="minor">
              <a:schemeClr val="tx1"/>
            </a:fontRef>
          </p:style>
        </p:cxnSp>
        <p:sp>
          <p:nvSpPr>
            <p:cNvPr id="41" name="Oval 40">
              <a:extLst>
                <a:ext uri="{FF2B5EF4-FFF2-40B4-BE49-F238E27FC236}">
                  <a16:creationId xmlns:a16="http://schemas.microsoft.com/office/drawing/2014/main" id="{007865F7-656B-436E-9C0B-C96A8151263A}"/>
                </a:ext>
              </a:extLst>
            </p:cNvPr>
            <p:cNvSpPr/>
            <p:nvPr/>
          </p:nvSpPr>
          <p:spPr>
            <a:xfrm>
              <a:off x="3940086" y="5328292"/>
              <a:ext cx="1322381" cy="1305152"/>
            </a:xfrm>
            <a:prstGeom prst="ellips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2011</a:t>
              </a:r>
            </a:p>
            <a:p>
              <a:pPr algn="ctr"/>
              <a:r>
                <a:rPr lang="en-US" sz="1600" b="1" dirty="0">
                  <a:solidFill>
                    <a:schemeClr val="tx1"/>
                  </a:solidFill>
                </a:rPr>
                <a:t> - </a:t>
              </a:r>
            </a:p>
            <a:p>
              <a:pPr algn="ctr"/>
              <a:r>
                <a:rPr lang="en-US" sz="1600" b="1" dirty="0">
                  <a:solidFill>
                    <a:schemeClr val="tx1"/>
                  </a:solidFill>
                </a:rPr>
                <a:t>2012</a:t>
              </a:r>
            </a:p>
          </p:txBody>
        </p:sp>
      </p:grpSp>
      <p:cxnSp>
        <p:nvCxnSpPr>
          <p:cNvPr id="42" name="Straight Connector 41">
            <a:extLst>
              <a:ext uri="{FF2B5EF4-FFF2-40B4-BE49-F238E27FC236}">
                <a16:creationId xmlns:a16="http://schemas.microsoft.com/office/drawing/2014/main" id="{F5260078-22C5-48EB-A89B-5FD6674DD256}"/>
              </a:ext>
            </a:extLst>
          </p:cNvPr>
          <p:cNvCxnSpPr>
            <a:cxnSpLocks/>
          </p:cNvCxnSpPr>
          <p:nvPr/>
        </p:nvCxnSpPr>
        <p:spPr>
          <a:xfrm flipV="1">
            <a:off x="0" y="4248723"/>
            <a:ext cx="12146873" cy="52716"/>
          </a:xfrm>
          <a:prstGeom prst="line">
            <a:avLst/>
          </a:prstGeom>
          <a:ln w="19050">
            <a:solidFill>
              <a:schemeClr val="tx2"/>
            </a:solidFill>
            <a:headEnd type="none"/>
            <a:tailEnd type="triangle"/>
          </a:ln>
        </p:spPr>
        <p:style>
          <a:lnRef idx="1">
            <a:schemeClr val="dk1"/>
          </a:lnRef>
          <a:fillRef idx="0">
            <a:schemeClr val="dk1"/>
          </a:fillRef>
          <a:effectRef idx="0">
            <a:schemeClr val="dk1"/>
          </a:effectRef>
          <a:fontRef idx="minor">
            <a:schemeClr val="tx1"/>
          </a:fontRef>
        </p:style>
      </p:cxnSp>
      <p:grpSp>
        <p:nvGrpSpPr>
          <p:cNvPr id="6" name="Group 5">
            <a:extLst>
              <a:ext uri="{FF2B5EF4-FFF2-40B4-BE49-F238E27FC236}">
                <a16:creationId xmlns:a16="http://schemas.microsoft.com/office/drawing/2014/main" id="{43B4C38E-3556-4123-9214-6B45FA366E91}"/>
              </a:ext>
            </a:extLst>
          </p:cNvPr>
          <p:cNvGrpSpPr/>
          <p:nvPr/>
        </p:nvGrpSpPr>
        <p:grpSpPr>
          <a:xfrm>
            <a:off x="16154" y="1971385"/>
            <a:ext cx="2810243" cy="2813267"/>
            <a:chOff x="80038" y="2008430"/>
            <a:chExt cx="2810243" cy="2813267"/>
          </a:xfrm>
        </p:grpSpPr>
        <p:sp>
          <p:nvSpPr>
            <p:cNvPr id="36" name="Oval 35">
              <a:extLst>
                <a:ext uri="{FF2B5EF4-FFF2-40B4-BE49-F238E27FC236}">
                  <a16:creationId xmlns:a16="http://schemas.microsoft.com/office/drawing/2014/main" id="{72DCC5C9-10FC-4507-851C-3A5819F3A884}"/>
                </a:ext>
              </a:extLst>
            </p:cNvPr>
            <p:cNvSpPr/>
            <p:nvPr/>
          </p:nvSpPr>
          <p:spPr>
            <a:xfrm>
              <a:off x="831565" y="2008430"/>
              <a:ext cx="1307189" cy="1305152"/>
            </a:xfrm>
            <a:prstGeom prst="ellipse">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2009 </a:t>
              </a:r>
            </a:p>
            <a:p>
              <a:pPr algn="ctr"/>
              <a:r>
                <a:rPr lang="en-US" sz="1600" b="1" dirty="0"/>
                <a:t>- </a:t>
              </a:r>
            </a:p>
            <a:p>
              <a:pPr algn="ctr"/>
              <a:r>
                <a:rPr lang="en-US" sz="1600" b="1" dirty="0"/>
                <a:t>2012</a:t>
              </a:r>
            </a:p>
          </p:txBody>
        </p:sp>
        <p:sp>
          <p:nvSpPr>
            <p:cNvPr id="40" name="TextBox 39">
              <a:extLst>
                <a:ext uri="{FF2B5EF4-FFF2-40B4-BE49-F238E27FC236}">
                  <a16:creationId xmlns:a16="http://schemas.microsoft.com/office/drawing/2014/main" id="{31591B13-60B0-4CEC-8769-681E4AFE3B4B}"/>
                </a:ext>
              </a:extLst>
            </p:cNvPr>
            <p:cNvSpPr txBox="1"/>
            <p:nvPr/>
          </p:nvSpPr>
          <p:spPr>
            <a:xfrm>
              <a:off x="80038" y="4298477"/>
              <a:ext cx="2810243" cy="523220"/>
            </a:xfrm>
            <a:prstGeom prst="rect">
              <a:avLst/>
            </a:prstGeom>
            <a:noFill/>
          </p:spPr>
          <p:txBody>
            <a:bodyPr wrap="square" rtlCol="0">
              <a:spAutoFit/>
            </a:bodyPr>
            <a:lstStyle/>
            <a:p>
              <a:pPr algn="ctr"/>
              <a:r>
                <a:rPr lang="en-IN" sz="1400" b="1" dirty="0">
                  <a:latin typeface="+mj-lt"/>
                </a:rPr>
                <a:t>Implementation of RSBY in 5 of 7 the (erstwhile) districts</a:t>
              </a:r>
              <a:endParaRPr lang="en-US" sz="1400" b="1" dirty="0">
                <a:latin typeface="+mj-lt"/>
              </a:endParaRPr>
            </a:p>
          </p:txBody>
        </p:sp>
        <p:cxnSp>
          <p:nvCxnSpPr>
            <p:cNvPr id="44" name="Straight Connector 43">
              <a:extLst>
                <a:ext uri="{FF2B5EF4-FFF2-40B4-BE49-F238E27FC236}">
                  <a16:creationId xmlns:a16="http://schemas.microsoft.com/office/drawing/2014/main" id="{2B74CB6D-7F4D-4BFD-96FF-EF816FBC77BF}"/>
                </a:ext>
              </a:extLst>
            </p:cNvPr>
            <p:cNvCxnSpPr>
              <a:cxnSpLocks/>
            </p:cNvCxnSpPr>
            <p:nvPr/>
          </p:nvCxnSpPr>
          <p:spPr>
            <a:xfrm>
              <a:off x="1485159" y="3293315"/>
              <a:ext cx="0" cy="1001781"/>
            </a:xfrm>
            <a:prstGeom prst="line">
              <a:avLst/>
            </a:prstGeom>
            <a:ln w="19050">
              <a:solidFill>
                <a:schemeClr val="tx2"/>
              </a:solidFill>
              <a:headEnd type="none"/>
              <a:tailEnd type="oval"/>
            </a:ln>
          </p:spPr>
          <p:style>
            <a:lnRef idx="1">
              <a:schemeClr val="dk1"/>
            </a:lnRef>
            <a:fillRef idx="0">
              <a:schemeClr val="dk1"/>
            </a:fillRef>
            <a:effectRef idx="0">
              <a:schemeClr val="dk1"/>
            </a:effectRef>
            <a:fontRef idx="minor">
              <a:schemeClr val="tx1"/>
            </a:fontRef>
          </p:style>
        </p:cxnSp>
      </p:grpSp>
      <p:grpSp>
        <p:nvGrpSpPr>
          <p:cNvPr id="4" name="Group 3">
            <a:extLst>
              <a:ext uri="{FF2B5EF4-FFF2-40B4-BE49-F238E27FC236}">
                <a16:creationId xmlns:a16="http://schemas.microsoft.com/office/drawing/2014/main" id="{FA5D6CBC-BC09-4B04-84E6-3D046A958FEE}"/>
              </a:ext>
            </a:extLst>
          </p:cNvPr>
          <p:cNvGrpSpPr/>
          <p:nvPr/>
        </p:nvGrpSpPr>
        <p:grpSpPr>
          <a:xfrm>
            <a:off x="4475317" y="1920667"/>
            <a:ext cx="2842905" cy="3497607"/>
            <a:chOff x="7964227" y="1986427"/>
            <a:chExt cx="2842905" cy="3497607"/>
          </a:xfrm>
        </p:grpSpPr>
        <p:sp>
          <p:nvSpPr>
            <p:cNvPr id="39" name="TextBox 38">
              <a:extLst>
                <a:ext uri="{FF2B5EF4-FFF2-40B4-BE49-F238E27FC236}">
                  <a16:creationId xmlns:a16="http://schemas.microsoft.com/office/drawing/2014/main" id="{7D6A828A-8859-4808-A5ED-10C3F3169366}"/>
                </a:ext>
              </a:extLst>
            </p:cNvPr>
            <p:cNvSpPr txBox="1"/>
            <p:nvPr/>
          </p:nvSpPr>
          <p:spPr>
            <a:xfrm>
              <a:off x="7964227" y="4314483"/>
              <a:ext cx="2842905" cy="1169551"/>
            </a:xfrm>
            <a:prstGeom prst="rect">
              <a:avLst/>
            </a:prstGeom>
            <a:noFill/>
          </p:spPr>
          <p:txBody>
            <a:bodyPr wrap="square" rtlCol="0">
              <a:spAutoFit/>
            </a:bodyPr>
            <a:lstStyle/>
            <a:p>
              <a:pPr algn="ctr"/>
              <a:r>
                <a:rPr lang="en-IN" sz="1400" b="1" dirty="0">
                  <a:latin typeface="+mj-lt"/>
                </a:rPr>
                <a:t>State Nodal Agency was formed in October 2012</a:t>
              </a:r>
            </a:p>
            <a:p>
              <a:pPr algn="ctr"/>
              <a:endParaRPr lang="en-IN" sz="1400" b="1" dirty="0">
                <a:latin typeface="+mj-lt"/>
              </a:endParaRPr>
            </a:p>
            <a:p>
              <a:pPr algn="ctr"/>
              <a:r>
                <a:rPr lang="en-IN" sz="1400" b="1" dirty="0">
                  <a:latin typeface="+mj-lt"/>
                </a:rPr>
                <a:t>MHIS launched in convergence with RSBY on 15</a:t>
              </a:r>
              <a:r>
                <a:rPr lang="en-IN" sz="1400" b="1" baseline="30000" dirty="0">
                  <a:latin typeface="+mj-lt"/>
                </a:rPr>
                <a:t>th</a:t>
              </a:r>
              <a:r>
                <a:rPr lang="en-IN" sz="1400" b="1" dirty="0">
                  <a:latin typeface="+mj-lt"/>
                </a:rPr>
                <a:t> December 2012 </a:t>
              </a:r>
              <a:endParaRPr lang="en-US" sz="1400" b="1" dirty="0"/>
            </a:p>
          </p:txBody>
        </p:sp>
        <p:sp>
          <p:nvSpPr>
            <p:cNvPr id="43" name="Oval 42">
              <a:extLst>
                <a:ext uri="{FF2B5EF4-FFF2-40B4-BE49-F238E27FC236}">
                  <a16:creationId xmlns:a16="http://schemas.microsoft.com/office/drawing/2014/main" id="{2207A922-8E6D-4D15-88A7-04D5E5C24569}"/>
                </a:ext>
              </a:extLst>
            </p:cNvPr>
            <p:cNvSpPr/>
            <p:nvPr/>
          </p:nvSpPr>
          <p:spPr>
            <a:xfrm>
              <a:off x="8793240" y="1986427"/>
              <a:ext cx="1322381" cy="1305152"/>
            </a:xfrm>
            <a:prstGeom prst="ellips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2012</a:t>
              </a:r>
            </a:p>
          </p:txBody>
        </p:sp>
        <p:cxnSp>
          <p:nvCxnSpPr>
            <p:cNvPr id="45" name="Straight Connector 44">
              <a:extLst>
                <a:ext uri="{FF2B5EF4-FFF2-40B4-BE49-F238E27FC236}">
                  <a16:creationId xmlns:a16="http://schemas.microsoft.com/office/drawing/2014/main" id="{22DF181D-D350-414F-BDB9-4738BCD163FA}"/>
                </a:ext>
              </a:extLst>
            </p:cNvPr>
            <p:cNvCxnSpPr>
              <a:cxnSpLocks/>
            </p:cNvCxnSpPr>
            <p:nvPr/>
          </p:nvCxnSpPr>
          <p:spPr>
            <a:xfrm>
              <a:off x="9454431" y="3293313"/>
              <a:ext cx="0" cy="1001781"/>
            </a:xfrm>
            <a:prstGeom prst="line">
              <a:avLst/>
            </a:prstGeom>
            <a:ln w="19050">
              <a:solidFill>
                <a:schemeClr val="tx2"/>
              </a:solidFill>
              <a:headEnd type="none"/>
              <a:tailEnd type="oval"/>
            </a:ln>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id="{2960146C-D537-4BA7-A90D-1F1391A92B47}"/>
              </a:ext>
            </a:extLst>
          </p:cNvPr>
          <p:cNvGrpSpPr/>
          <p:nvPr/>
        </p:nvGrpSpPr>
        <p:grpSpPr>
          <a:xfrm>
            <a:off x="6693242" y="3698718"/>
            <a:ext cx="3224899" cy="2945725"/>
            <a:chOff x="2996895" y="4048053"/>
            <a:chExt cx="3224899" cy="2410627"/>
          </a:xfrm>
        </p:grpSpPr>
        <p:sp>
          <p:nvSpPr>
            <p:cNvPr id="17" name="TextBox 16">
              <a:extLst>
                <a:ext uri="{FF2B5EF4-FFF2-40B4-BE49-F238E27FC236}">
                  <a16:creationId xmlns:a16="http://schemas.microsoft.com/office/drawing/2014/main" id="{87F4919C-3F82-4168-A0AC-E92C3BD08B9E}"/>
                </a:ext>
              </a:extLst>
            </p:cNvPr>
            <p:cNvSpPr txBox="1"/>
            <p:nvPr/>
          </p:nvSpPr>
          <p:spPr>
            <a:xfrm>
              <a:off x="2996895" y="4048053"/>
              <a:ext cx="3224899" cy="428176"/>
            </a:xfrm>
            <a:prstGeom prst="rect">
              <a:avLst/>
            </a:prstGeom>
            <a:noFill/>
          </p:spPr>
          <p:txBody>
            <a:bodyPr wrap="square" rtlCol="0">
              <a:spAutoFit/>
            </a:bodyPr>
            <a:lstStyle/>
            <a:p>
              <a:pPr algn="ctr"/>
              <a:r>
                <a:rPr lang="en-IN" sz="1400" b="1" dirty="0">
                  <a:latin typeface="+mj-lt"/>
                </a:rPr>
                <a:t>MHIS I, II, III in </a:t>
              </a:r>
            </a:p>
            <a:p>
              <a:pPr algn="ctr"/>
              <a:r>
                <a:rPr lang="en-IN" sz="1400" b="1" dirty="0">
                  <a:latin typeface="+mj-lt"/>
                </a:rPr>
                <a:t>convergence with RSBY</a:t>
              </a:r>
            </a:p>
          </p:txBody>
        </p:sp>
        <p:cxnSp>
          <p:nvCxnSpPr>
            <p:cNvPr id="18" name="Straight Connector 17">
              <a:extLst>
                <a:ext uri="{FF2B5EF4-FFF2-40B4-BE49-F238E27FC236}">
                  <a16:creationId xmlns:a16="http://schemas.microsoft.com/office/drawing/2014/main" id="{692A7C2F-858B-4B50-A6D8-9FB925EC794B}"/>
                </a:ext>
              </a:extLst>
            </p:cNvPr>
            <p:cNvCxnSpPr>
              <a:cxnSpLocks/>
            </p:cNvCxnSpPr>
            <p:nvPr/>
          </p:nvCxnSpPr>
          <p:spPr>
            <a:xfrm>
              <a:off x="4597669" y="4518574"/>
              <a:ext cx="3605" cy="848052"/>
            </a:xfrm>
            <a:prstGeom prst="line">
              <a:avLst/>
            </a:prstGeom>
            <a:ln w="19050">
              <a:solidFill>
                <a:schemeClr val="tx2"/>
              </a:solidFill>
              <a:headEnd type="oval"/>
              <a:tailEnd type="none"/>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0EA04A4A-4D84-4138-9BFC-557DB8659694}"/>
                </a:ext>
              </a:extLst>
            </p:cNvPr>
            <p:cNvSpPr/>
            <p:nvPr/>
          </p:nvSpPr>
          <p:spPr>
            <a:xfrm>
              <a:off x="3940086" y="5328292"/>
              <a:ext cx="1322381" cy="1130388"/>
            </a:xfrm>
            <a:prstGeom prst="ellips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rPr>
                <a:t>2012</a:t>
              </a:r>
            </a:p>
            <a:p>
              <a:pPr algn="ctr"/>
              <a:r>
                <a:rPr lang="en-US" sz="1600" b="1" dirty="0">
                  <a:solidFill>
                    <a:schemeClr val="bg1"/>
                  </a:solidFill>
                </a:rPr>
                <a:t> - </a:t>
              </a:r>
            </a:p>
            <a:p>
              <a:pPr algn="ctr"/>
              <a:r>
                <a:rPr lang="en-US" sz="1600" b="1" dirty="0">
                  <a:solidFill>
                    <a:schemeClr val="bg1"/>
                  </a:solidFill>
                </a:rPr>
                <a:t>2018</a:t>
              </a:r>
            </a:p>
          </p:txBody>
        </p:sp>
      </p:grpSp>
      <p:grpSp>
        <p:nvGrpSpPr>
          <p:cNvPr id="26" name="Group 25">
            <a:extLst>
              <a:ext uri="{FF2B5EF4-FFF2-40B4-BE49-F238E27FC236}">
                <a16:creationId xmlns:a16="http://schemas.microsoft.com/office/drawing/2014/main" id="{D1CC600E-1DA0-4C3A-B227-6ED7EE9543F0}"/>
              </a:ext>
            </a:extLst>
          </p:cNvPr>
          <p:cNvGrpSpPr/>
          <p:nvPr/>
        </p:nvGrpSpPr>
        <p:grpSpPr>
          <a:xfrm>
            <a:off x="9303968" y="1920667"/>
            <a:ext cx="2842905" cy="3928494"/>
            <a:chOff x="7964227" y="1986427"/>
            <a:chExt cx="2842905" cy="3928494"/>
          </a:xfrm>
        </p:grpSpPr>
        <p:sp>
          <p:nvSpPr>
            <p:cNvPr id="27" name="TextBox 26">
              <a:extLst>
                <a:ext uri="{FF2B5EF4-FFF2-40B4-BE49-F238E27FC236}">
                  <a16:creationId xmlns:a16="http://schemas.microsoft.com/office/drawing/2014/main" id="{46C6E725-B94A-458E-A07A-A19467C7B407}"/>
                </a:ext>
              </a:extLst>
            </p:cNvPr>
            <p:cNvSpPr txBox="1"/>
            <p:nvPr/>
          </p:nvSpPr>
          <p:spPr>
            <a:xfrm>
              <a:off x="7964227" y="4314483"/>
              <a:ext cx="2842905" cy="1600438"/>
            </a:xfrm>
            <a:prstGeom prst="rect">
              <a:avLst/>
            </a:prstGeom>
            <a:noFill/>
          </p:spPr>
          <p:txBody>
            <a:bodyPr wrap="square" rtlCol="0">
              <a:spAutoFit/>
            </a:bodyPr>
            <a:lstStyle/>
            <a:p>
              <a:pPr algn="ctr"/>
              <a:r>
                <a:rPr lang="en-IN" sz="1400" b="1" dirty="0">
                  <a:latin typeface="+mj-lt"/>
                </a:rPr>
                <a:t>MHIS Phase 4 was Launched in Convergence with Pradhan Mantri Jan Arogya Yojana in December 2018.</a:t>
              </a:r>
            </a:p>
            <a:p>
              <a:pPr algn="ctr"/>
              <a:endParaRPr lang="en-IN" sz="1400" b="1" dirty="0">
                <a:latin typeface="+mj-lt"/>
              </a:endParaRPr>
            </a:p>
            <a:p>
              <a:pPr algn="ctr"/>
              <a:r>
                <a:rPr lang="en-IN" sz="1400" b="1" dirty="0">
                  <a:latin typeface="+mj-lt"/>
                </a:rPr>
                <a:t>MHIS 4-PMJAY Policy Period Commenced in February 2019 and is on-going.</a:t>
              </a:r>
            </a:p>
          </p:txBody>
        </p:sp>
        <p:sp>
          <p:nvSpPr>
            <p:cNvPr id="28" name="Oval 27">
              <a:extLst>
                <a:ext uri="{FF2B5EF4-FFF2-40B4-BE49-F238E27FC236}">
                  <a16:creationId xmlns:a16="http://schemas.microsoft.com/office/drawing/2014/main" id="{8923ECF5-AD71-43A9-A806-40B649D06120}"/>
                </a:ext>
              </a:extLst>
            </p:cNvPr>
            <p:cNvSpPr/>
            <p:nvPr/>
          </p:nvSpPr>
          <p:spPr>
            <a:xfrm>
              <a:off x="8606527" y="1986427"/>
              <a:ext cx="1322381" cy="1305152"/>
            </a:xfrm>
            <a:prstGeom prst="ellips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2019  </a:t>
              </a:r>
            </a:p>
            <a:p>
              <a:pPr algn="ctr"/>
              <a:r>
                <a:rPr lang="en-US" sz="1600" b="1" dirty="0"/>
                <a:t>-</a:t>
              </a:r>
            </a:p>
            <a:p>
              <a:pPr algn="ctr"/>
              <a:r>
                <a:rPr lang="en-US" sz="1600" b="1" dirty="0"/>
                <a:t>2022 </a:t>
              </a:r>
            </a:p>
          </p:txBody>
        </p:sp>
        <p:cxnSp>
          <p:nvCxnSpPr>
            <p:cNvPr id="29" name="Straight Connector 28">
              <a:extLst>
                <a:ext uri="{FF2B5EF4-FFF2-40B4-BE49-F238E27FC236}">
                  <a16:creationId xmlns:a16="http://schemas.microsoft.com/office/drawing/2014/main" id="{64857270-1D6B-4FCF-AF28-0A410D92C67D}"/>
                </a:ext>
              </a:extLst>
            </p:cNvPr>
            <p:cNvCxnSpPr>
              <a:cxnSpLocks/>
            </p:cNvCxnSpPr>
            <p:nvPr/>
          </p:nvCxnSpPr>
          <p:spPr>
            <a:xfrm>
              <a:off x="9282772" y="3291579"/>
              <a:ext cx="0" cy="1001781"/>
            </a:xfrm>
            <a:prstGeom prst="line">
              <a:avLst/>
            </a:prstGeom>
            <a:ln w="19050">
              <a:solidFill>
                <a:schemeClr val="tx2"/>
              </a:solidFill>
              <a:headEnd type="none"/>
              <a:tailEnd type="ova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41468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61EF0D-718D-4AD7-A5E5-784B3100CE65}"/>
              </a:ext>
            </a:extLst>
          </p:cNvPr>
          <p:cNvSpPr>
            <a:spLocks noGrp="1"/>
          </p:cNvSpPr>
          <p:nvPr>
            <p:ph type="title"/>
          </p:nvPr>
        </p:nvSpPr>
        <p:spPr>
          <a:xfrm>
            <a:off x="155575" y="162560"/>
            <a:ext cx="8784144" cy="639931"/>
          </a:xfrm>
        </p:spPr>
        <p:txBody>
          <a:bodyPr/>
          <a:lstStyle/>
          <a:p>
            <a:r>
              <a:rPr lang="en-IN" sz="2800" dirty="0"/>
              <a:t>MHIS I, II &amp; III – Features and Incidences </a:t>
            </a:r>
          </a:p>
        </p:txBody>
      </p:sp>
      <p:graphicFrame>
        <p:nvGraphicFramePr>
          <p:cNvPr id="5" name="Content Placeholder 4">
            <a:extLst>
              <a:ext uri="{FF2B5EF4-FFF2-40B4-BE49-F238E27FC236}">
                <a16:creationId xmlns:a16="http://schemas.microsoft.com/office/drawing/2014/main" id="{6354BEE7-69DB-451F-9A43-5FED75B4E28D}"/>
              </a:ext>
            </a:extLst>
          </p:cNvPr>
          <p:cNvGraphicFramePr>
            <a:graphicFrameLocks/>
          </p:cNvGraphicFramePr>
          <p:nvPr>
            <p:extLst>
              <p:ext uri="{D42A27DB-BD31-4B8C-83A1-F6EECF244321}">
                <p14:modId xmlns:p14="http://schemas.microsoft.com/office/powerpoint/2010/main" val="2282075362"/>
              </p:ext>
            </p:extLst>
          </p:nvPr>
        </p:nvGraphicFramePr>
        <p:xfrm>
          <a:off x="155575" y="1083347"/>
          <a:ext cx="11720474" cy="2109717"/>
        </p:xfrm>
        <a:graphic>
          <a:graphicData uri="http://schemas.openxmlformats.org/drawingml/2006/table">
            <a:tbl>
              <a:tblPr firstRow="1" bandRow="1">
                <a:tableStyleId>{69CF1AB2-1976-4502-BF36-3FF5EA218861}</a:tableStyleId>
              </a:tblPr>
              <a:tblGrid>
                <a:gridCol w="1674352">
                  <a:extLst>
                    <a:ext uri="{9D8B030D-6E8A-4147-A177-3AD203B41FA5}">
                      <a16:colId xmlns:a16="http://schemas.microsoft.com/office/drawing/2014/main" val="20000"/>
                    </a:ext>
                  </a:extLst>
                </a:gridCol>
                <a:gridCol w="3121214">
                  <a:extLst>
                    <a:ext uri="{9D8B030D-6E8A-4147-A177-3AD203B41FA5}">
                      <a16:colId xmlns:a16="http://schemas.microsoft.com/office/drawing/2014/main" val="20001"/>
                    </a:ext>
                  </a:extLst>
                </a:gridCol>
                <a:gridCol w="3650567">
                  <a:extLst>
                    <a:ext uri="{9D8B030D-6E8A-4147-A177-3AD203B41FA5}">
                      <a16:colId xmlns:a16="http://schemas.microsoft.com/office/drawing/2014/main" val="823649639"/>
                    </a:ext>
                  </a:extLst>
                </a:gridCol>
                <a:gridCol w="3274341">
                  <a:extLst>
                    <a:ext uri="{9D8B030D-6E8A-4147-A177-3AD203B41FA5}">
                      <a16:colId xmlns:a16="http://schemas.microsoft.com/office/drawing/2014/main" val="2838969162"/>
                    </a:ext>
                  </a:extLst>
                </a:gridCol>
              </a:tblGrid>
              <a:tr h="249669">
                <a:tc>
                  <a:txBody>
                    <a:bodyPr/>
                    <a:lstStyle/>
                    <a:p>
                      <a:pPr>
                        <a:lnSpc>
                          <a:spcPct val="115000"/>
                        </a:lnSpc>
                        <a:spcAft>
                          <a:spcPts val="0"/>
                        </a:spcAft>
                      </a:pPr>
                      <a:endParaRPr lang="en-US" sz="1200" b="1" dirty="0">
                        <a:solidFill>
                          <a:schemeClr val="bg1"/>
                        </a:solidFill>
                        <a:effectLst/>
                        <a:latin typeface="Calibri"/>
                        <a:ea typeface="Calibri"/>
                        <a:cs typeface="Times New Roman"/>
                      </a:endParaRPr>
                    </a:p>
                  </a:txBody>
                  <a:tcPr marL="91709" marR="91709" marT="34393" marB="34393">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tx2"/>
                    </a:solidFill>
                  </a:tcPr>
                </a:tc>
                <a:tc>
                  <a:txBody>
                    <a:bodyPr/>
                    <a:lstStyle/>
                    <a:p>
                      <a:pPr algn="ctr">
                        <a:lnSpc>
                          <a:spcPct val="115000"/>
                        </a:lnSpc>
                        <a:spcAft>
                          <a:spcPts val="0"/>
                        </a:spcAft>
                      </a:pPr>
                      <a:r>
                        <a:rPr lang="en-US" sz="1200" b="1" dirty="0">
                          <a:solidFill>
                            <a:schemeClr val="bg1"/>
                          </a:solidFill>
                          <a:effectLst/>
                          <a:latin typeface="Calibri"/>
                          <a:ea typeface="Calibri"/>
                          <a:cs typeface="Times New Roman"/>
                        </a:rPr>
                        <a:t>MHIS I</a:t>
                      </a:r>
                    </a:p>
                  </a:txBody>
                  <a:tcPr marL="91709" marR="91709" marT="34393" marB="34393"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tx2"/>
                    </a:solidFill>
                  </a:tcPr>
                </a:tc>
                <a:tc>
                  <a:txBody>
                    <a:bodyPr/>
                    <a:lstStyle/>
                    <a:p>
                      <a:pPr algn="ctr">
                        <a:lnSpc>
                          <a:spcPct val="115000"/>
                        </a:lnSpc>
                        <a:spcAft>
                          <a:spcPts val="0"/>
                        </a:spcAft>
                      </a:pPr>
                      <a:r>
                        <a:rPr lang="en-US" sz="1200" b="1" dirty="0">
                          <a:solidFill>
                            <a:schemeClr val="bg1"/>
                          </a:solidFill>
                          <a:effectLst/>
                          <a:latin typeface="Calibri"/>
                          <a:ea typeface="Calibri"/>
                          <a:cs typeface="Times New Roman"/>
                        </a:rPr>
                        <a:t>MHIS II</a:t>
                      </a:r>
                    </a:p>
                  </a:txBody>
                  <a:tcPr marL="91709" marR="91709" marT="34393" marB="34393"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tx2"/>
                    </a:solidFill>
                  </a:tcPr>
                </a:tc>
                <a:tc>
                  <a:txBody>
                    <a:bodyPr/>
                    <a:lstStyle/>
                    <a:p>
                      <a:pPr algn="ctr">
                        <a:lnSpc>
                          <a:spcPct val="115000"/>
                        </a:lnSpc>
                        <a:spcAft>
                          <a:spcPts val="0"/>
                        </a:spcAft>
                      </a:pPr>
                      <a:r>
                        <a:rPr lang="en-US" sz="1200" b="1" dirty="0">
                          <a:solidFill>
                            <a:schemeClr val="bg1"/>
                          </a:solidFill>
                          <a:effectLst/>
                          <a:latin typeface="Calibri"/>
                          <a:ea typeface="Calibri"/>
                          <a:cs typeface="Times New Roman"/>
                        </a:rPr>
                        <a:t>MHIS III</a:t>
                      </a:r>
                    </a:p>
                  </a:txBody>
                  <a:tcPr marL="91709" marR="91709" marT="34393" marB="34393"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tx2"/>
                    </a:solidFill>
                  </a:tcPr>
                </a:tc>
                <a:extLst>
                  <a:ext uri="{0D108BD9-81ED-4DB2-BD59-A6C34878D82A}">
                    <a16:rowId xmlns:a16="http://schemas.microsoft.com/office/drawing/2014/main" val="3782454032"/>
                  </a:ext>
                </a:extLst>
              </a:tr>
              <a:tr h="296252">
                <a:tc>
                  <a:txBody>
                    <a:bodyPr/>
                    <a:lstStyle/>
                    <a:p>
                      <a:pPr algn="l">
                        <a:lnSpc>
                          <a:spcPct val="115000"/>
                        </a:lnSpc>
                        <a:spcAft>
                          <a:spcPts val="0"/>
                        </a:spcAft>
                      </a:pPr>
                      <a:r>
                        <a:rPr lang="en-IN" sz="1200" b="0" dirty="0">
                          <a:effectLst/>
                        </a:rPr>
                        <a:t>Family size</a:t>
                      </a:r>
                      <a:endParaRPr lang="en-US" sz="1200" b="0" dirty="0">
                        <a:effectLst/>
                        <a:latin typeface="Calibri"/>
                        <a:ea typeface="Calibri"/>
                        <a:cs typeface="Times New Roman"/>
                      </a:endParaRPr>
                    </a:p>
                  </a:txBody>
                  <a:tcPr marL="91709" marR="91709" marT="34393" marB="34393"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a:lnSpc>
                          <a:spcPct val="115000"/>
                        </a:lnSpc>
                        <a:spcAft>
                          <a:spcPts val="0"/>
                        </a:spcAft>
                      </a:pPr>
                      <a:r>
                        <a:rPr lang="en-IN" sz="1200" b="0" dirty="0">
                          <a:effectLst/>
                        </a:rPr>
                        <a:t>Covers up to 5 members on a floater basis</a:t>
                      </a:r>
                      <a:endParaRPr lang="en-US" sz="1200" b="0" dirty="0">
                        <a:effectLst/>
                        <a:latin typeface="Calibri"/>
                        <a:ea typeface="Calibri"/>
                        <a:cs typeface="Times New Roman"/>
                      </a:endParaRPr>
                    </a:p>
                  </a:txBody>
                  <a:tcPr marL="91709" marR="91709" marT="34393" marB="34393"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a:lnSpc>
                          <a:spcPct val="115000"/>
                        </a:lnSpc>
                        <a:spcAft>
                          <a:spcPts val="0"/>
                        </a:spcAft>
                      </a:pPr>
                      <a:r>
                        <a:rPr lang="en-IN" sz="1200" b="0" dirty="0">
                          <a:effectLst/>
                        </a:rPr>
                        <a:t>Covers up to 5 members on a floater basis</a:t>
                      </a:r>
                      <a:endParaRPr lang="en-US" sz="1200" b="0" dirty="0">
                        <a:effectLst/>
                        <a:latin typeface="Calibri"/>
                        <a:ea typeface="Calibri"/>
                        <a:cs typeface="Times New Roman"/>
                      </a:endParaRPr>
                    </a:p>
                  </a:txBody>
                  <a:tcPr marL="91709" marR="91709" marT="34393" marB="34393"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a:lnSpc>
                          <a:spcPct val="115000"/>
                        </a:lnSpc>
                        <a:spcAft>
                          <a:spcPts val="0"/>
                        </a:spcAft>
                      </a:pPr>
                      <a:r>
                        <a:rPr lang="en-IN" sz="1200" b="0" dirty="0">
                          <a:effectLst/>
                        </a:rPr>
                        <a:t>Covers up to 5 members on a floater basis</a:t>
                      </a:r>
                      <a:endParaRPr lang="en-US" sz="1200" b="0" dirty="0">
                        <a:effectLst/>
                        <a:latin typeface="Calibri"/>
                        <a:ea typeface="Calibri"/>
                        <a:cs typeface="Times New Roman"/>
                      </a:endParaRPr>
                    </a:p>
                  </a:txBody>
                  <a:tcPr marL="91709" marR="91709" marT="34393" marB="34393"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extLst>
                  <a:ext uri="{0D108BD9-81ED-4DB2-BD59-A6C34878D82A}">
                    <a16:rowId xmlns:a16="http://schemas.microsoft.com/office/drawing/2014/main" val="10000"/>
                  </a:ext>
                </a:extLst>
              </a:tr>
              <a:tr h="446492">
                <a:tc>
                  <a:txBody>
                    <a:bodyPr/>
                    <a:lstStyle/>
                    <a:p>
                      <a:pPr algn="l">
                        <a:lnSpc>
                          <a:spcPct val="115000"/>
                        </a:lnSpc>
                        <a:spcAft>
                          <a:spcPts val="0"/>
                        </a:spcAft>
                      </a:pPr>
                      <a:r>
                        <a:rPr lang="en-US" sz="1200" dirty="0">
                          <a:effectLst/>
                        </a:rPr>
                        <a:t>Enrolment/registration fee</a:t>
                      </a:r>
                      <a:endParaRPr lang="en-US" sz="1200" b="1" dirty="0">
                        <a:effectLst/>
                        <a:latin typeface="Calibri"/>
                        <a:ea typeface="Calibri"/>
                        <a:cs typeface="Times New Roman"/>
                      </a:endParaRPr>
                    </a:p>
                  </a:txBody>
                  <a:tcPr marL="91709" marR="91709" marT="34393" marB="34393"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a:lnSpc>
                          <a:spcPct val="115000"/>
                        </a:lnSpc>
                        <a:spcAft>
                          <a:spcPts val="0"/>
                        </a:spcAft>
                      </a:pPr>
                      <a:r>
                        <a:rPr lang="en-US" sz="1200" dirty="0">
                          <a:effectLst/>
                        </a:rPr>
                        <a:t>INR 31</a:t>
                      </a:r>
                      <a:endParaRPr lang="en-US" sz="1200" b="0" dirty="0">
                        <a:effectLst/>
                        <a:latin typeface="Calibri"/>
                        <a:ea typeface="Calibri"/>
                        <a:cs typeface="Times New Roman"/>
                      </a:endParaRPr>
                    </a:p>
                  </a:txBody>
                  <a:tcPr marL="91709" marR="91709" marT="34393" marB="34393"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a:lnSpc>
                          <a:spcPct val="115000"/>
                        </a:lnSpc>
                        <a:spcAft>
                          <a:spcPts val="0"/>
                        </a:spcAft>
                      </a:pPr>
                      <a:r>
                        <a:rPr lang="en-US" sz="1200" dirty="0">
                          <a:effectLst/>
                        </a:rPr>
                        <a:t>INR 30</a:t>
                      </a:r>
                      <a:endParaRPr lang="en-US" sz="1200" b="0" dirty="0">
                        <a:effectLst/>
                        <a:latin typeface="Calibri"/>
                        <a:ea typeface="Calibri"/>
                        <a:cs typeface="Times New Roman"/>
                      </a:endParaRPr>
                    </a:p>
                  </a:txBody>
                  <a:tcPr marL="91709" marR="91709" marT="34393" marB="34393"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a:lnSpc>
                          <a:spcPct val="115000"/>
                        </a:lnSpc>
                        <a:spcAft>
                          <a:spcPts val="0"/>
                        </a:spcAft>
                      </a:pPr>
                      <a:r>
                        <a:rPr lang="en-US" sz="1200" dirty="0">
                          <a:effectLst/>
                        </a:rPr>
                        <a:t>INR 50</a:t>
                      </a:r>
                      <a:endParaRPr lang="en-US" sz="1200" b="0" dirty="0">
                        <a:effectLst/>
                        <a:latin typeface="Calibri"/>
                        <a:ea typeface="Calibri"/>
                        <a:cs typeface="Times New Roman"/>
                      </a:endParaRPr>
                    </a:p>
                  </a:txBody>
                  <a:tcPr marL="91709" marR="91709" marT="34393" marB="34393"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extLst>
                  <a:ext uri="{0D108BD9-81ED-4DB2-BD59-A6C34878D82A}">
                    <a16:rowId xmlns:a16="http://schemas.microsoft.com/office/drawing/2014/main" val="10001"/>
                  </a:ext>
                </a:extLst>
              </a:tr>
              <a:tr h="446492">
                <a:tc>
                  <a:txBody>
                    <a:bodyPr/>
                    <a:lstStyle/>
                    <a:p>
                      <a:pPr algn="l">
                        <a:lnSpc>
                          <a:spcPct val="115000"/>
                        </a:lnSpc>
                        <a:spcAft>
                          <a:spcPts val="0"/>
                        </a:spcAft>
                      </a:pPr>
                      <a:r>
                        <a:rPr lang="en-IN" sz="1200" dirty="0">
                          <a:effectLst/>
                        </a:rPr>
                        <a:t>Coverage</a:t>
                      </a:r>
                      <a:endParaRPr lang="en-US" sz="1200" b="1" dirty="0">
                        <a:effectLst/>
                        <a:latin typeface="Calibri"/>
                        <a:ea typeface="Calibri"/>
                        <a:cs typeface="Times New Roman"/>
                      </a:endParaRPr>
                    </a:p>
                  </a:txBody>
                  <a:tcPr marL="91709" marR="91709" marT="34393" marB="34393"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a:lnSpc>
                          <a:spcPct val="115000"/>
                        </a:lnSpc>
                        <a:spcAft>
                          <a:spcPts val="0"/>
                        </a:spcAft>
                      </a:pPr>
                      <a:r>
                        <a:rPr lang="en-IN" sz="1200" dirty="0">
                          <a:effectLst/>
                        </a:rPr>
                        <a:t>INR 1,60,000. A maximum one time cover of INR 1,00,000</a:t>
                      </a:r>
                      <a:endParaRPr lang="en-US" sz="1200" dirty="0">
                        <a:effectLst/>
                        <a:latin typeface="Calibri"/>
                        <a:ea typeface="Calibri"/>
                        <a:cs typeface="Times New Roman"/>
                      </a:endParaRPr>
                    </a:p>
                  </a:txBody>
                  <a:tcPr marL="91709" marR="91709" marT="34393" marB="34393"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a:lnSpc>
                          <a:spcPct val="115000"/>
                        </a:lnSpc>
                        <a:spcAft>
                          <a:spcPts val="0"/>
                        </a:spcAft>
                      </a:pPr>
                      <a:r>
                        <a:rPr lang="en-IN" sz="1200" dirty="0">
                          <a:effectLst/>
                        </a:rPr>
                        <a:t>INR 2,00,000. A maximum one time cover of INR 1,70,000</a:t>
                      </a:r>
                      <a:endParaRPr lang="en-US" sz="1200" dirty="0">
                        <a:effectLst/>
                        <a:latin typeface="Calibri"/>
                        <a:ea typeface="Calibri"/>
                        <a:cs typeface="Times New Roman"/>
                      </a:endParaRPr>
                    </a:p>
                  </a:txBody>
                  <a:tcPr marL="91709" marR="91709" marT="34393" marB="34393"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a:lnSpc>
                          <a:spcPct val="115000"/>
                        </a:lnSpc>
                        <a:spcAft>
                          <a:spcPts val="0"/>
                        </a:spcAft>
                      </a:pPr>
                      <a:r>
                        <a:rPr lang="en-US" sz="1200" dirty="0"/>
                        <a:t>Increase in the Insurance Cover from </a:t>
                      </a:r>
                      <a:r>
                        <a:rPr lang="en-US" sz="1200" b="0" dirty="0"/>
                        <a:t>INR 2,00,000 to INR 2,80,000</a:t>
                      </a:r>
                      <a:endParaRPr lang="en-US" sz="1200" b="0" dirty="0">
                        <a:effectLst/>
                        <a:latin typeface="Calibri"/>
                        <a:ea typeface="Calibri"/>
                        <a:cs typeface="Times New Roman"/>
                      </a:endParaRPr>
                    </a:p>
                  </a:txBody>
                  <a:tcPr marL="91709" marR="91709" marT="34393" marB="34393"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extLst>
                  <a:ext uri="{0D108BD9-81ED-4DB2-BD59-A6C34878D82A}">
                    <a16:rowId xmlns:a16="http://schemas.microsoft.com/office/drawing/2014/main" val="10002"/>
                  </a:ext>
                </a:extLst>
              </a:tr>
              <a:tr h="296252">
                <a:tc>
                  <a:txBody>
                    <a:bodyPr/>
                    <a:lstStyle/>
                    <a:p>
                      <a:pPr algn="l">
                        <a:lnSpc>
                          <a:spcPct val="115000"/>
                        </a:lnSpc>
                        <a:spcAft>
                          <a:spcPts val="0"/>
                        </a:spcAft>
                      </a:pPr>
                      <a:r>
                        <a:rPr lang="en-IN" sz="1200" dirty="0">
                          <a:effectLst/>
                        </a:rPr>
                        <a:t>Packages</a:t>
                      </a:r>
                      <a:endParaRPr lang="en-US" sz="1200" b="1" dirty="0">
                        <a:effectLst/>
                        <a:latin typeface="Calibri"/>
                        <a:ea typeface="Calibri"/>
                        <a:cs typeface="Times New Roman"/>
                      </a:endParaRPr>
                    </a:p>
                  </a:txBody>
                  <a:tcPr marL="91709" marR="91709" marT="34393" marB="34393"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a:lnSpc>
                          <a:spcPct val="115000"/>
                        </a:lnSpc>
                        <a:spcAft>
                          <a:spcPts val="0"/>
                        </a:spcAft>
                      </a:pPr>
                      <a:r>
                        <a:rPr lang="en-IN" sz="1200" dirty="0">
                          <a:effectLst/>
                        </a:rPr>
                        <a:t>1142 </a:t>
                      </a:r>
                      <a:endParaRPr lang="en-US" sz="1200" dirty="0">
                        <a:effectLst/>
                        <a:latin typeface="Calibri"/>
                        <a:ea typeface="Calibri"/>
                        <a:cs typeface="Times New Roman"/>
                      </a:endParaRPr>
                    </a:p>
                  </a:txBody>
                  <a:tcPr marL="91709" marR="91709" marT="34393" marB="34393"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a:lnSpc>
                          <a:spcPct val="115000"/>
                        </a:lnSpc>
                        <a:spcAft>
                          <a:spcPts val="0"/>
                        </a:spcAft>
                      </a:pPr>
                      <a:r>
                        <a:rPr lang="en-IN" sz="1200" dirty="0">
                          <a:effectLst/>
                        </a:rPr>
                        <a:t>1704</a:t>
                      </a:r>
                      <a:endParaRPr lang="en-US" sz="1200" dirty="0">
                        <a:effectLst/>
                        <a:latin typeface="+mn-lt"/>
                        <a:ea typeface="Calibri"/>
                        <a:cs typeface="Times New Roman"/>
                      </a:endParaRPr>
                    </a:p>
                  </a:txBody>
                  <a:tcPr marL="91709" marR="91709" marT="34393" marB="34393"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a:lnSpc>
                          <a:spcPct val="115000"/>
                        </a:lnSpc>
                        <a:spcAft>
                          <a:spcPts val="0"/>
                        </a:spcAft>
                      </a:pPr>
                      <a:r>
                        <a:rPr lang="en-US" sz="1200" dirty="0">
                          <a:effectLst/>
                          <a:latin typeface="Calibri"/>
                          <a:ea typeface="Calibri"/>
                          <a:cs typeface="Times New Roman"/>
                        </a:rPr>
                        <a:t>1708</a:t>
                      </a:r>
                    </a:p>
                  </a:txBody>
                  <a:tcPr marL="91709" marR="91709" marT="34393" marB="34393"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extLst>
                  <a:ext uri="{0D108BD9-81ED-4DB2-BD59-A6C34878D82A}">
                    <a16:rowId xmlns:a16="http://schemas.microsoft.com/office/drawing/2014/main" val="10003"/>
                  </a:ext>
                </a:extLst>
              </a:tr>
              <a:tr h="296252">
                <a:tc>
                  <a:txBody>
                    <a:bodyPr/>
                    <a:lstStyle/>
                    <a:p>
                      <a:pPr algn="l">
                        <a:lnSpc>
                          <a:spcPct val="115000"/>
                        </a:lnSpc>
                        <a:spcAft>
                          <a:spcPts val="0"/>
                        </a:spcAft>
                      </a:pPr>
                      <a:r>
                        <a:rPr lang="en-US" sz="1200" b="1" dirty="0">
                          <a:effectLst/>
                          <a:latin typeface="Calibri"/>
                          <a:ea typeface="Calibri"/>
                          <a:cs typeface="Times New Roman"/>
                        </a:rPr>
                        <a:t>Premium</a:t>
                      </a:r>
                    </a:p>
                  </a:txBody>
                  <a:tcPr marL="91709" marR="91709" marT="34393" marB="34393"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a:lnSpc>
                          <a:spcPct val="115000"/>
                        </a:lnSpc>
                        <a:spcAft>
                          <a:spcPts val="0"/>
                        </a:spcAft>
                      </a:pPr>
                      <a:r>
                        <a:rPr lang="en-US" sz="1200" dirty="0">
                          <a:effectLst/>
                          <a:latin typeface="Calibri"/>
                          <a:ea typeface="Calibri"/>
                          <a:cs typeface="Times New Roman"/>
                        </a:rPr>
                        <a:t>478</a:t>
                      </a:r>
                    </a:p>
                  </a:txBody>
                  <a:tcPr marL="91709" marR="91709" marT="34393" marB="34393"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a:lnSpc>
                          <a:spcPct val="115000"/>
                        </a:lnSpc>
                        <a:spcAft>
                          <a:spcPts val="0"/>
                        </a:spcAft>
                      </a:pPr>
                      <a:r>
                        <a:rPr lang="en-US" sz="1200" dirty="0">
                          <a:effectLst/>
                          <a:latin typeface="+mn-lt"/>
                          <a:ea typeface="Calibri"/>
                          <a:cs typeface="Times New Roman"/>
                        </a:rPr>
                        <a:t>431</a:t>
                      </a:r>
                    </a:p>
                  </a:txBody>
                  <a:tcPr marL="91709" marR="91709" marT="34393" marB="34393"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a:lnSpc>
                          <a:spcPct val="115000"/>
                        </a:lnSpc>
                        <a:spcAft>
                          <a:spcPts val="0"/>
                        </a:spcAft>
                      </a:pPr>
                      <a:r>
                        <a:rPr lang="en-US" sz="1200" dirty="0">
                          <a:effectLst/>
                          <a:latin typeface="Calibri"/>
                          <a:ea typeface="Calibri"/>
                          <a:cs typeface="Times New Roman"/>
                        </a:rPr>
                        <a:t>911</a:t>
                      </a:r>
                    </a:p>
                  </a:txBody>
                  <a:tcPr marL="91709" marR="91709" marT="34393" marB="34393"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extLst>
                  <a:ext uri="{0D108BD9-81ED-4DB2-BD59-A6C34878D82A}">
                    <a16:rowId xmlns:a16="http://schemas.microsoft.com/office/drawing/2014/main" val="1371157353"/>
                  </a:ext>
                </a:extLst>
              </a:tr>
            </a:tbl>
          </a:graphicData>
        </a:graphic>
      </p:graphicFrame>
      <p:graphicFrame>
        <p:nvGraphicFramePr>
          <p:cNvPr id="37" name="Content Placeholder 5">
            <a:extLst>
              <a:ext uri="{FF2B5EF4-FFF2-40B4-BE49-F238E27FC236}">
                <a16:creationId xmlns:a16="http://schemas.microsoft.com/office/drawing/2014/main" id="{F941C046-1C2F-4F76-BB21-579934F56C6E}"/>
              </a:ext>
            </a:extLst>
          </p:cNvPr>
          <p:cNvGraphicFramePr>
            <a:graphicFrameLocks/>
          </p:cNvGraphicFramePr>
          <p:nvPr>
            <p:extLst>
              <p:ext uri="{D42A27DB-BD31-4B8C-83A1-F6EECF244321}">
                <p14:modId xmlns:p14="http://schemas.microsoft.com/office/powerpoint/2010/main" val="3574622442"/>
              </p:ext>
            </p:extLst>
          </p:nvPr>
        </p:nvGraphicFramePr>
        <p:xfrm>
          <a:off x="155577" y="3473920"/>
          <a:ext cx="5940423" cy="3223237"/>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a:extLst>
              <a:ext uri="{FF2B5EF4-FFF2-40B4-BE49-F238E27FC236}">
                <a16:creationId xmlns:a16="http://schemas.microsoft.com/office/drawing/2014/main" id="{3266502F-E94A-4C26-893B-92FE8D26614B}"/>
              </a:ext>
            </a:extLst>
          </p:cNvPr>
          <p:cNvSpPr txBox="1"/>
          <p:nvPr/>
        </p:nvSpPr>
        <p:spPr>
          <a:xfrm>
            <a:off x="4456208" y="3501637"/>
            <a:ext cx="424452" cy="2343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5509" tIns="0" rIns="0" bIns="0" numCol="1" spcCol="1270" anchor="ctr" anchorCtr="0">
            <a:noAutofit/>
          </a:bodyPr>
          <a:lstStyle/>
          <a:p>
            <a:pPr marL="0" lvl="0" indent="0" algn="l" defTabSz="533400">
              <a:lnSpc>
                <a:spcPct val="90000"/>
              </a:lnSpc>
              <a:spcBef>
                <a:spcPct val="0"/>
              </a:spcBef>
              <a:spcAft>
                <a:spcPct val="35000"/>
              </a:spcAft>
              <a:buNone/>
            </a:pPr>
            <a:r>
              <a:rPr lang="en-GB" sz="1200" b="1" kern="1200" dirty="0"/>
              <a:t> 54%</a:t>
            </a:r>
          </a:p>
        </p:txBody>
      </p:sp>
      <p:sp>
        <p:nvSpPr>
          <p:cNvPr id="36" name="TextBox 35">
            <a:extLst>
              <a:ext uri="{FF2B5EF4-FFF2-40B4-BE49-F238E27FC236}">
                <a16:creationId xmlns:a16="http://schemas.microsoft.com/office/drawing/2014/main" id="{DACB8CC4-0C7B-4FAA-B64E-399F04BF456D}"/>
              </a:ext>
            </a:extLst>
          </p:cNvPr>
          <p:cNvSpPr txBox="1"/>
          <p:nvPr/>
        </p:nvSpPr>
        <p:spPr>
          <a:xfrm>
            <a:off x="765789" y="4515170"/>
            <a:ext cx="413788" cy="3207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204"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dirty="0"/>
              <a:t> 41%</a:t>
            </a:r>
          </a:p>
        </p:txBody>
      </p:sp>
      <p:sp>
        <p:nvSpPr>
          <p:cNvPr id="33" name="TextBox 32">
            <a:extLst>
              <a:ext uri="{FF2B5EF4-FFF2-40B4-BE49-F238E27FC236}">
                <a16:creationId xmlns:a16="http://schemas.microsoft.com/office/drawing/2014/main" id="{4281E429-0791-4A06-BAB7-35F253873E43}"/>
              </a:ext>
            </a:extLst>
          </p:cNvPr>
          <p:cNvSpPr txBox="1"/>
          <p:nvPr/>
        </p:nvSpPr>
        <p:spPr>
          <a:xfrm>
            <a:off x="2593069" y="3796190"/>
            <a:ext cx="424452" cy="3127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4599"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dirty="0"/>
              <a:t>50%</a:t>
            </a:r>
          </a:p>
        </p:txBody>
      </p:sp>
      <p:sp>
        <p:nvSpPr>
          <p:cNvPr id="14" name="Rectangle 13">
            <a:extLst>
              <a:ext uri="{FF2B5EF4-FFF2-40B4-BE49-F238E27FC236}">
                <a16:creationId xmlns:a16="http://schemas.microsoft.com/office/drawing/2014/main" id="{DD17E029-E4C9-49F6-A696-A9486FBDD0E8}"/>
              </a:ext>
            </a:extLst>
          </p:cNvPr>
          <p:cNvSpPr/>
          <p:nvPr/>
        </p:nvSpPr>
        <p:spPr>
          <a:xfrm>
            <a:off x="7294070" y="5059292"/>
            <a:ext cx="543158" cy="101819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C216DE1D-A5C3-4DAD-9711-C4D33E411D55}"/>
              </a:ext>
            </a:extLst>
          </p:cNvPr>
          <p:cNvSpPr/>
          <p:nvPr/>
        </p:nvSpPr>
        <p:spPr>
          <a:xfrm>
            <a:off x="6706872" y="5794653"/>
            <a:ext cx="543158" cy="2828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588E4951-D9B0-4467-8B44-C3D21A3BF56B}"/>
              </a:ext>
            </a:extLst>
          </p:cNvPr>
          <p:cNvSpPr/>
          <p:nvPr/>
        </p:nvSpPr>
        <p:spPr>
          <a:xfrm>
            <a:off x="9138851" y="4776461"/>
            <a:ext cx="543158" cy="13010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7449BCE9-784E-4998-B2F4-D2D0C1DC53E9}"/>
              </a:ext>
            </a:extLst>
          </p:cNvPr>
          <p:cNvSpPr/>
          <p:nvPr/>
        </p:nvSpPr>
        <p:spPr>
          <a:xfrm>
            <a:off x="8551653" y="5557075"/>
            <a:ext cx="543158" cy="5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63541658-A9C9-4A4C-951D-313C03BDFE82}"/>
              </a:ext>
            </a:extLst>
          </p:cNvPr>
          <p:cNvSpPr/>
          <p:nvPr/>
        </p:nvSpPr>
        <p:spPr>
          <a:xfrm>
            <a:off x="11027672" y="4165546"/>
            <a:ext cx="543158" cy="191193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5EAF6550-9EA5-41F0-A4B9-B513087B8AAE}"/>
              </a:ext>
            </a:extLst>
          </p:cNvPr>
          <p:cNvSpPr/>
          <p:nvPr/>
        </p:nvSpPr>
        <p:spPr>
          <a:xfrm>
            <a:off x="10440474" y="4776461"/>
            <a:ext cx="543158" cy="1301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8B6CB618-DE6E-489A-88A4-5CBCFFC6D6F3}"/>
              </a:ext>
            </a:extLst>
          </p:cNvPr>
          <p:cNvSpPr/>
          <p:nvPr/>
        </p:nvSpPr>
        <p:spPr>
          <a:xfrm>
            <a:off x="6971216" y="4563515"/>
            <a:ext cx="1151354" cy="425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5EAB89C4-7F11-491B-A63D-9E475C5B40EA}" type="VALUE">
              <a:rPr lang="en-US" sz="1200" b="1">
                <a:solidFill>
                  <a:prstClr val="black">
                    <a:lumMod val="75000"/>
                    <a:lumOff val="25000"/>
                  </a:prstClr>
                </a:solidFill>
              </a:rPr>
              <a:pPr/>
              <a:t>166294611</a:t>
            </a:fld>
            <a:endParaRPr lang="en-IN" sz="1200" b="1" dirty="0">
              <a:solidFill>
                <a:prstClr val="black">
                  <a:lumMod val="75000"/>
                  <a:lumOff val="25000"/>
                </a:prstClr>
              </a:solidFill>
            </a:endParaRPr>
          </a:p>
        </p:txBody>
      </p:sp>
      <p:sp>
        <p:nvSpPr>
          <p:cNvPr id="21" name="Rectangle 20">
            <a:extLst>
              <a:ext uri="{FF2B5EF4-FFF2-40B4-BE49-F238E27FC236}">
                <a16:creationId xmlns:a16="http://schemas.microsoft.com/office/drawing/2014/main" id="{5399CA3D-81CB-40FF-9CEB-E31023AA55A6}"/>
              </a:ext>
            </a:extLst>
          </p:cNvPr>
          <p:cNvSpPr/>
          <p:nvPr/>
        </p:nvSpPr>
        <p:spPr>
          <a:xfrm>
            <a:off x="6579646" y="5295224"/>
            <a:ext cx="723100" cy="425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259C1CB0-47A0-4D2D-AA8F-973816683AF7}" type="VALUE">
              <a:rPr lang="en-US" sz="1200" b="1">
                <a:solidFill>
                  <a:prstClr val="black">
                    <a:lumMod val="75000"/>
                    <a:lumOff val="25000"/>
                  </a:prstClr>
                </a:solidFill>
              </a:rPr>
              <a:pPr/>
              <a:t>41894</a:t>
            </a:fld>
            <a:endParaRPr lang="en-IN" sz="1200" b="1" dirty="0">
              <a:solidFill>
                <a:prstClr val="black">
                  <a:lumMod val="75000"/>
                  <a:lumOff val="25000"/>
                </a:prstClr>
              </a:solidFill>
            </a:endParaRPr>
          </a:p>
        </p:txBody>
      </p:sp>
      <p:sp>
        <p:nvSpPr>
          <p:cNvPr id="22" name="Rectangle 21">
            <a:extLst>
              <a:ext uri="{FF2B5EF4-FFF2-40B4-BE49-F238E27FC236}">
                <a16:creationId xmlns:a16="http://schemas.microsoft.com/office/drawing/2014/main" id="{D86286F7-65AD-4662-8899-2BA6A42441A9}"/>
              </a:ext>
            </a:extLst>
          </p:cNvPr>
          <p:cNvSpPr/>
          <p:nvPr/>
        </p:nvSpPr>
        <p:spPr>
          <a:xfrm>
            <a:off x="8793978" y="4355402"/>
            <a:ext cx="1151354" cy="425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818EA3D-5619-466E-9ADB-4B765686F75F}" type="VALUE">
              <a:rPr lang="en-US" sz="1200" b="1">
                <a:solidFill>
                  <a:prstClr val="black">
                    <a:lumMod val="75000"/>
                    <a:lumOff val="25000"/>
                  </a:prstClr>
                </a:solidFill>
              </a:rPr>
              <a:pPr/>
              <a:t>531396672</a:t>
            </a:fld>
            <a:endParaRPr lang="en-IN" sz="1200" b="1" dirty="0">
              <a:solidFill>
                <a:prstClr val="black">
                  <a:lumMod val="75000"/>
                  <a:lumOff val="25000"/>
                </a:prstClr>
              </a:solidFill>
            </a:endParaRPr>
          </a:p>
        </p:txBody>
      </p:sp>
      <p:sp>
        <p:nvSpPr>
          <p:cNvPr id="23" name="Rectangle 22">
            <a:extLst>
              <a:ext uri="{FF2B5EF4-FFF2-40B4-BE49-F238E27FC236}">
                <a16:creationId xmlns:a16="http://schemas.microsoft.com/office/drawing/2014/main" id="{B4E4D201-D291-4855-8C97-088B9B2E8650}"/>
              </a:ext>
            </a:extLst>
          </p:cNvPr>
          <p:cNvSpPr/>
          <p:nvPr/>
        </p:nvSpPr>
        <p:spPr>
          <a:xfrm>
            <a:off x="8374486" y="5082278"/>
            <a:ext cx="822539" cy="425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C077D2F-5E20-4A1B-BAD0-A9A9471E6ADC}" type="VALUE">
              <a:rPr lang="en-US" sz="1200" b="1">
                <a:solidFill>
                  <a:prstClr val="black">
                    <a:lumMod val="75000"/>
                    <a:lumOff val="25000"/>
                  </a:prstClr>
                </a:solidFill>
              </a:rPr>
              <a:pPr/>
              <a:t>78980</a:t>
            </a:fld>
            <a:endParaRPr lang="en-IN" sz="1200" b="1" dirty="0">
              <a:solidFill>
                <a:prstClr val="black">
                  <a:lumMod val="75000"/>
                  <a:lumOff val="25000"/>
                </a:prstClr>
              </a:solidFill>
            </a:endParaRPr>
          </a:p>
        </p:txBody>
      </p:sp>
      <p:sp>
        <p:nvSpPr>
          <p:cNvPr id="24" name="Rectangle 23">
            <a:extLst>
              <a:ext uri="{FF2B5EF4-FFF2-40B4-BE49-F238E27FC236}">
                <a16:creationId xmlns:a16="http://schemas.microsoft.com/office/drawing/2014/main" id="{8EA92E21-5CBB-48E3-AFD3-586742BD2BBE}"/>
              </a:ext>
            </a:extLst>
          </p:cNvPr>
          <p:cNvSpPr/>
          <p:nvPr/>
        </p:nvSpPr>
        <p:spPr>
          <a:xfrm>
            <a:off x="10676728" y="3703708"/>
            <a:ext cx="1141066" cy="425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04CF8018-9F1A-4D60-917C-D1C1F1D84D08}" type="VALUE">
              <a:rPr lang="en-US" sz="1200" b="1">
                <a:solidFill>
                  <a:prstClr val="black">
                    <a:lumMod val="75000"/>
                    <a:lumOff val="25000"/>
                  </a:prstClr>
                </a:solidFill>
              </a:rPr>
              <a:pPr/>
              <a:t>997718368</a:t>
            </a:fld>
            <a:endParaRPr lang="en-IN" sz="1200" b="1" dirty="0">
              <a:solidFill>
                <a:prstClr val="black">
                  <a:lumMod val="75000"/>
                  <a:lumOff val="25000"/>
                </a:prstClr>
              </a:solidFill>
            </a:endParaRPr>
          </a:p>
        </p:txBody>
      </p:sp>
      <p:sp>
        <p:nvSpPr>
          <p:cNvPr id="25" name="Rectangle 24">
            <a:extLst>
              <a:ext uri="{FF2B5EF4-FFF2-40B4-BE49-F238E27FC236}">
                <a16:creationId xmlns:a16="http://schemas.microsoft.com/office/drawing/2014/main" id="{3D9364FA-8BA1-4C26-B37C-ABEC0E11D138}"/>
              </a:ext>
            </a:extLst>
          </p:cNvPr>
          <p:cNvSpPr/>
          <p:nvPr/>
        </p:nvSpPr>
        <p:spPr>
          <a:xfrm>
            <a:off x="10254744" y="4355402"/>
            <a:ext cx="822539" cy="425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3F3E02B-75B2-4CF9-8D68-CB345BDD1C4F}" type="VALUE">
              <a:rPr lang="en-US" sz="1200" b="1">
                <a:solidFill>
                  <a:prstClr val="black">
                    <a:lumMod val="75000"/>
                    <a:lumOff val="25000"/>
                  </a:prstClr>
                </a:solidFill>
              </a:rPr>
              <a:pPr/>
              <a:t>151986</a:t>
            </a:fld>
            <a:endParaRPr lang="en-IN" sz="1200" b="1" dirty="0">
              <a:solidFill>
                <a:prstClr val="black">
                  <a:lumMod val="75000"/>
                  <a:lumOff val="25000"/>
                </a:prstClr>
              </a:solidFill>
            </a:endParaRPr>
          </a:p>
        </p:txBody>
      </p:sp>
      <p:cxnSp>
        <p:nvCxnSpPr>
          <p:cNvPr id="26" name="Straight Connector 25">
            <a:extLst>
              <a:ext uri="{FF2B5EF4-FFF2-40B4-BE49-F238E27FC236}">
                <a16:creationId xmlns:a16="http://schemas.microsoft.com/office/drawing/2014/main" id="{ED4B89EF-8628-4550-97BD-A23474ABD718}"/>
              </a:ext>
            </a:extLst>
          </p:cNvPr>
          <p:cNvCxnSpPr/>
          <p:nvPr/>
        </p:nvCxnSpPr>
        <p:spPr>
          <a:xfrm>
            <a:off x="6277789" y="6077484"/>
            <a:ext cx="57221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F1A5CE08-0FF5-41C5-BCE1-05729E969136}"/>
              </a:ext>
            </a:extLst>
          </p:cNvPr>
          <p:cNvSpPr/>
          <p:nvPr/>
        </p:nvSpPr>
        <p:spPr>
          <a:xfrm>
            <a:off x="7390454" y="6376402"/>
            <a:ext cx="256254" cy="1639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30">
            <a:extLst>
              <a:ext uri="{FF2B5EF4-FFF2-40B4-BE49-F238E27FC236}">
                <a16:creationId xmlns:a16="http://schemas.microsoft.com/office/drawing/2014/main" id="{2715104F-05DE-4022-AA60-60CAC332B243}"/>
              </a:ext>
            </a:extLst>
          </p:cNvPr>
          <p:cNvSpPr/>
          <p:nvPr/>
        </p:nvSpPr>
        <p:spPr>
          <a:xfrm flipH="1">
            <a:off x="9046588" y="6376402"/>
            <a:ext cx="184526" cy="1639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a:extLst>
              <a:ext uri="{FF2B5EF4-FFF2-40B4-BE49-F238E27FC236}">
                <a16:creationId xmlns:a16="http://schemas.microsoft.com/office/drawing/2014/main" id="{9F16BD39-9E61-4A82-A126-E0F4EEA634A9}"/>
              </a:ext>
            </a:extLst>
          </p:cNvPr>
          <p:cNvSpPr/>
          <p:nvPr/>
        </p:nvSpPr>
        <p:spPr>
          <a:xfrm>
            <a:off x="9207725" y="6353365"/>
            <a:ext cx="1131101" cy="233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chemeClr val="tx1"/>
                </a:solidFill>
              </a:rPr>
              <a:t>TOTAL AMOUNT CLAIMED </a:t>
            </a:r>
            <a:endParaRPr lang="en-IN" sz="1050" b="1" dirty="0">
              <a:solidFill>
                <a:schemeClr val="tx1"/>
              </a:solidFill>
            </a:endParaRPr>
          </a:p>
        </p:txBody>
      </p:sp>
      <p:sp>
        <p:nvSpPr>
          <p:cNvPr id="35" name="Rectangle 34">
            <a:extLst>
              <a:ext uri="{FF2B5EF4-FFF2-40B4-BE49-F238E27FC236}">
                <a16:creationId xmlns:a16="http://schemas.microsoft.com/office/drawing/2014/main" id="{DEB1D039-BB41-4F9B-BE82-67BCD9FFD3EC}"/>
              </a:ext>
            </a:extLst>
          </p:cNvPr>
          <p:cNvSpPr/>
          <p:nvPr/>
        </p:nvSpPr>
        <p:spPr>
          <a:xfrm>
            <a:off x="7607147" y="6317539"/>
            <a:ext cx="1044094" cy="304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chemeClr val="tx1"/>
                </a:solidFill>
              </a:rPr>
              <a:t>TOTAL PATIENTS</a:t>
            </a:r>
            <a:endParaRPr lang="en-IN" sz="1050" b="1" dirty="0">
              <a:solidFill>
                <a:schemeClr val="tx1"/>
              </a:solidFill>
            </a:endParaRPr>
          </a:p>
        </p:txBody>
      </p:sp>
      <p:sp>
        <p:nvSpPr>
          <p:cNvPr id="28" name="Rectangle 27">
            <a:extLst>
              <a:ext uri="{FF2B5EF4-FFF2-40B4-BE49-F238E27FC236}">
                <a16:creationId xmlns:a16="http://schemas.microsoft.com/office/drawing/2014/main" id="{9778DD78-DF90-4777-BC3C-04929D0311DD}"/>
              </a:ext>
            </a:extLst>
          </p:cNvPr>
          <p:cNvSpPr/>
          <p:nvPr/>
        </p:nvSpPr>
        <p:spPr>
          <a:xfrm>
            <a:off x="8374486" y="3488417"/>
            <a:ext cx="1379113" cy="425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CLAIMS SUMMARY</a:t>
            </a:r>
            <a:endParaRPr lang="en-IN" sz="1200" b="1" dirty="0">
              <a:solidFill>
                <a:schemeClr val="bg1"/>
              </a:solidFill>
            </a:endParaRPr>
          </a:p>
        </p:txBody>
      </p:sp>
      <p:sp>
        <p:nvSpPr>
          <p:cNvPr id="7" name="Rectangle 6">
            <a:extLst>
              <a:ext uri="{FF2B5EF4-FFF2-40B4-BE49-F238E27FC236}">
                <a16:creationId xmlns:a16="http://schemas.microsoft.com/office/drawing/2014/main" id="{B5E078C6-3F3A-41F7-907D-BE8C14EE36DA}"/>
              </a:ext>
            </a:extLst>
          </p:cNvPr>
          <p:cNvSpPr/>
          <p:nvPr/>
        </p:nvSpPr>
        <p:spPr>
          <a:xfrm>
            <a:off x="6277789" y="3473920"/>
            <a:ext cx="5758634" cy="3231680"/>
          </a:xfrm>
          <a:prstGeom prst="rect">
            <a:avLst/>
          </a:prstGeom>
          <a:noFill/>
          <a:ln w="19050">
            <a:solidFill>
              <a:srgbClr val="2271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15798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3A9A-A01F-4844-804E-A24C8666EB78}"/>
              </a:ext>
            </a:extLst>
          </p:cNvPr>
          <p:cNvSpPr>
            <a:spLocks noGrp="1"/>
          </p:cNvSpPr>
          <p:nvPr>
            <p:ph type="title"/>
          </p:nvPr>
        </p:nvSpPr>
        <p:spPr>
          <a:xfrm>
            <a:off x="155575" y="160841"/>
            <a:ext cx="9153795" cy="616399"/>
          </a:xfrm>
        </p:spPr>
        <p:txBody>
          <a:bodyPr/>
          <a:lstStyle/>
          <a:p>
            <a:r>
              <a:rPr lang="en-US" sz="2800" kern="1200" dirty="0">
                <a:solidFill>
                  <a:schemeClr val="bg1"/>
                </a:solidFill>
                <a:latin typeface="Gill Sans MT"/>
                <a:ea typeface="+mn-ea"/>
                <a:cs typeface="+mn-cs"/>
              </a:rPr>
              <a:t>MHIS –PMJAY </a:t>
            </a:r>
            <a:r>
              <a:rPr lang="en-US" sz="2800" dirty="0">
                <a:latin typeface="Gill Sans MT"/>
                <a:ea typeface="+mn-ea"/>
                <a:cs typeface="+mn-cs"/>
              </a:rPr>
              <a:t>OVERVIEW</a:t>
            </a:r>
            <a:endParaRPr lang="en-IN" sz="2800" dirty="0"/>
          </a:p>
        </p:txBody>
      </p:sp>
      <p:grpSp>
        <p:nvGrpSpPr>
          <p:cNvPr id="93" name="Group 92">
            <a:extLst>
              <a:ext uri="{FF2B5EF4-FFF2-40B4-BE49-F238E27FC236}">
                <a16:creationId xmlns:a16="http://schemas.microsoft.com/office/drawing/2014/main" id="{DA5DD593-960E-4208-BA4D-E91962BCDF75}"/>
              </a:ext>
            </a:extLst>
          </p:cNvPr>
          <p:cNvGrpSpPr/>
          <p:nvPr/>
        </p:nvGrpSpPr>
        <p:grpSpPr>
          <a:xfrm>
            <a:off x="140254" y="899933"/>
            <a:ext cx="11896170" cy="585245"/>
            <a:chOff x="328174" y="1043380"/>
            <a:chExt cx="11708250" cy="576000"/>
          </a:xfrm>
        </p:grpSpPr>
        <p:sp>
          <p:nvSpPr>
            <p:cNvPr id="15" name="Rectangle 14">
              <a:extLst>
                <a:ext uri="{FF2B5EF4-FFF2-40B4-BE49-F238E27FC236}">
                  <a16:creationId xmlns:a16="http://schemas.microsoft.com/office/drawing/2014/main" id="{15330886-E146-448F-872A-F8559A5135BD}"/>
                </a:ext>
              </a:extLst>
            </p:cNvPr>
            <p:cNvSpPr/>
            <p:nvPr/>
          </p:nvSpPr>
          <p:spPr>
            <a:xfrm>
              <a:off x="502919" y="1043380"/>
              <a:ext cx="11533505" cy="576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US" sz="1600" b="1" dirty="0">
                  <a:solidFill>
                    <a:schemeClr val="tx1"/>
                  </a:solidFill>
                </a:rPr>
                <a:t>The Megha Health Insurance Scheme – Phase IV works in convergence with Ayushman Bharat – Pradhan Mantri Jan Arogya Yojana which is launched by the Government of India on 23rd September, 2018.</a:t>
              </a:r>
            </a:p>
          </p:txBody>
        </p:sp>
        <p:grpSp>
          <p:nvGrpSpPr>
            <p:cNvPr id="54" name="Group 53">
              <a:extLst>
                <a:ext uri="{FF2B5EF4-FFF2-40B4-BE49-F238E27FC236}">
                  <a16:creationId xmlns:a16="http://schemas.microsoft.com/office/drawing/2014/main" id="{CFD7C50A-3894-4ADF-9CE2-A6809C82082D}"/>
                </a:ext>
              </a:extLst>
            </p:cNvPr>
            <p:cNvGrpSpPr/>
            <p:nvPr/>
          </p:nvGrpSpPr>
          <p:grpSpPr>
            <a:xfrm>
              <a:off x="328174" y="1170338"/>
              <a:ext cx="321046" cy="321046"/>
              <a:chOff x="209302" y="1033178"/>
              <a:chExt cx="321046" cy="321046"/>
            </a:xfrm>
          </p:grpSpPr>
          <p:sp>
            <p:nvSpPr>
              <p:cNvPr id="18" name="Oval 17">
                <a:extLst>
                  <a:ext uri="{FF2B5EF4-FFF2-40B4-BE49-F238E27FC236}">
                    <a16:creationId xmlns:a16="http://schemas.microsoft.com/office/drawing/2014/main" id="{72104B35-A26D-47F0-9F7D-254C08D49617}"/>
                  </a:ext>
                </a:extLst>
              </p:cNvPr>
              <p:cNvSpPr/>
              <p:nvPr/>
            </p:nvSpPr>
            <p:spPr>
              <a:xfrm>
                <a:off x="209302" y="1033178"/>
                <a:ext cx="321046" cy="32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5CD64934-D8D9-470E-96C2-A245A607CADF}"/>
                  </a:ext>
                </a:extLst>
              </p:cNvPr>
              <p:cNvSpPr/>
              <p:nvPr/>
            </p:nvSpPr>
            <p:spPr>
              <a:xfrm>
                <a:off x="251817" y="1075693"/>
                <a:ext cx="236017" cy="23601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a:t>
                </a:r>
                <a:endParaRPr lang="en-IN" sz="1600" dirty="0">
                  <a:solidFill>
                    <a:schemeClr val="tx1"/>
                  </a:solidFill>
                </a:endParaRPr>
              </a:p>
            </p:txBody>
          </p:sp>
        </p:grpSp>
      </p:grpSp>
      <p:sp>
        <p:nvSpPr>
          <p:cNvPr id="9" name="Rectangle 8">
            <a:extLst>
              <a:ext uri="{FF2B5EF4-FFF2-40B4-BE49-F238E27FC236}">
                <a16:creationId xmlns:a16="http://schemas.microsoft.com/office/drawing/2014/main" id="{9A6EA449-D1AC-4B22-8BE9-6094E3A3330B}"/>
              </a:ext>
            </a:extLst>
          </p:cNvPr>
          <p:cNvSpPr/>
          <p:nvPr/>
        </p:nvSpPr>
        <p:spPr>
          <a:xfrm>
            <a:off x="317804" y="1524523"/>
            <a:ext cx="11718621" cy="39491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US" sz="1600" b="1" dirty="0">
                <a:solidFill>
                  <a:schemeClr val="tx1"/>
                </a:solidFill>
              </a:rPr>
              <a:t>Insurance Cover of up to ₹ 5,00,000 for all families in the state excluding State and Central Government Employees. </a:t>
            </a:r>
          </a:p>
        </p:txBody>
      </p:sp>
      <p:grpSp>
        <p:nvGrpSpPr>
          <p:cNvPr id="55" name="Group 54">
            <a:extLst>
              <a:ext uri="{FF2B5EF4-FFF2-40B4-BE49-F238E27FC236}">
                <a16:creationId xmlns:a16="http://schemas.microsoft.com/office/drawing/2014/main" id="{817F23A6-6CC1-4A0B-91A5-D23849D7A79F}"/>
              </a:ext>
            </a:extLst>
          </p:cNvPr>
          <p:cNvGrpSpPr/>
          <p:nvPr/>
        </p:nvGrpSpPr>
        <p:grpSpPr>
          <a:xfrm>
            <a:off x="140254" y="1573842"/>
            <a:ext cx="326199" cy="285410"/>
            <a:chOff x="209302" y="1033178"/>
            <a:chExt cx="321046" cy="321046"/>
          </a:xfrm>
        </p:grpSpPr>
        <p:sp>
          <p:nvSpPr>
            <p:cNvPr id="56" name="Oval 55">
              <a:extLst>
                <a:ext uri="{FF2B5EF4-FFF2-40B4-BE49-F238E27FC236}">
                  <a16:creationId xmlns:a16="http://schemas.microsoft.com/office/drawing/2014/main" id="{AE0FD70D-E263-49F8-831D-2396C1AF2766}"/>
                </a:ext>
              </a:extLst>
            </p:cNvPr>
            <p:cNvSpPr/>
            <p:nvPr/>
          </p:nvSpPr>
          <p:spPr>
            <a:xfrm>
              <a:off x="209302" y="1033178"/>
              <a:ext cx="321046" cy="32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Oval 56">
              <a:extLst>
                <a:ext uri="{FF2B5EF4-FFF2-40B4-BE49-F238E27FC236}">
                  <a16:creationId xmlns:a16="http://schemas.microsoft.com/office/drawing/2014/main" id="{0D2D916B-B5A5-4B78-A522-322CE5006A35}"/>
                </a:ext>
              </a:extLst>
            </p:cNvPr>
            <p:cNvSpPr/>
            <p:nvPr/>
          </p:nvSpPr>
          <p:spPr>
            <a:xfrm>
              <a:off x="251817" y="1075693"/>
              <a:ext cx="236017" cy="23601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a:t>
              </a:r>
              <a:endParaRPr lang="en-IN" sz="1600" dirty="0">
                <a:solidFill>
                  <a:schemeClr val="tx1"/>
                </a:solidFill>
              </a:endParaRPr>
            </a:p>
          </p:txBody>
        </p:sp>
      </p:grpSp>
      <p:sp>
        <p:nvSpPr>
          <p:cNvPr id="10" name="Rectangle 9">
            <a:extLst>
              <a:ext uri="{FF2B5EF4-FFF2-40B4-BE49-F238E27FC236}">
                <a16:creationId xmlns:a16="http://schemas.microsoft.com/office/drawing/2014/main" id="{64E8660D-B7A2-4580-84F8-5C812F70F468}"/>
              </a:ext>
            </a:extLst>
          </p:cNvPr>
          <p:cNvSpPr/>
          <p:nvPr/>
        </p:nvSpPr>
        <p:spPr>
          <a:xfrm>
            <a:off x="317805" y="1942994"/>
            <a:ext cx="11718620" cy="38404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US" sz="1600" b="1" dirty="0">
                <a:solidFill>
                  <a:schemeClr val="tx1"/>
                </a:solidFill>
              </a:rPr>
              <a:t>No cap on family size, age or gender.</a:t>
            </a:r>
          </a:p>
        </p:txBody>
      </p:sp>
      <p:grpSp>
        <p:nvGrpSpPr>
          <p:cNvPr id="58" name="Group 57">
            <a:extLst>
              <a:ext uri="{FF2B5EF4-FFF2-40B4-BE49-F238E27FC236}">
                <a16:creationId xmlns:a16="http://schemas.microsoft.com/office/drawing/2014/main" id="{E05CF8B3-BD91-43B7-BF59-A845FDE2EB30}"/>
              </a:ext>
            </a:extLst>
          </p:cNvPr>
          <p:cNvGrpSpPr/>
          <p:nvPr/>
        </p:nvGrpSpPr>
        <p:grpSpPr>
          <a:xfrm>
            <a:off x="140254" y="1992313"/>
            <a:ext cx="326199" cy="285410"/>
            <a:chOff x="209302" y="1033178"/>
            <a:chExt cx="321046" cy="321046"/>
          </a:xfrm>
        </p:grpSpPr>
        <p:sp>
          <p:nvSpPr>
            <p:cNvPr id="59" name="Oval 58">
              <a:extLst>
                <a:ext uri="{FF2B5EF4-FFF2-40B4-BE49-F238E27FC236}">
                  <a16:creationId xmlns:a16="http://schemas.microsoft.com/office/drawing/2014/main" id="{843F7B7C-A6CB-44E6-867D-89840D51B6DB}"/>
                </a:ext>
              </a:extLst>
            </p:cNvPr>
            <p:cNvSpPr/>
            <p:nvPr/>
          </p:nvSpPr>
          <p:spPr>
            <a:xfrm>
              <a:off x="209302" y="1033178"/>
              <a:ext cx="321046" cy="32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Oval 59">
              <a:extLst>
                <a:ext uri="{FF2B5EF4-FFF2-40B4-BE49-F238E27FC236}">
                  <a16:creationId xmlns:a16="http://schemas.microsoft.com/office/drawing/2014/main" id="{BAA0FCF8-107B-459D-810E-63E573F01304}"/>
                </a:ext>
              </a:extLst>
            </p:cNvPr>
            <p:cNvSpPr/>
            <p:nvPr/>
          </p:nvSpPr>
          <p:spPr>
            <a:xfrm>
              <a:off x="251817" y="1075693"/>
              <a:ext cx="236017" cy="23601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a:t>
              </a:r>
              <a:endParaRPr lang="en-IN" sz="1600" dirty="0">
                <a:solidFill>
                  <a:schemeClr val="tx1"/>
                </a:solidFill>
              </a:endParaRPr>
            </a:p>
          </p:txBody>
        </p:sp>
      </p:grpSp>
      <p:sp>
        <p:nvSpPr>
          <p:cNvPr id="17" name="Rectangle 16">
            <a:extLst>
              <a:ext uri="{FF2B5EF4-FFF2-40B4-BE49-F238E27FC236}">
                <a16:creationId xmlns:a16="http://schemas.microsoft.com/office/drawing/2014/main" id="{8ABE5242-4980-4B10-8758-5DB633D06A96}"/>
              </a:ext>
            </a:extLst>
          </p:cNvPr>
          <p:cNvSpPr/>
          <p:nvPr/>
        </p:nvSpPr>
        <p:spPr>
          <a:xfrm>
            <a:off x="317803" y="2361465"/>
            <a:ext cx="11718621" cy="38404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US" sz="1600" b="1" dirty="0">
                <a:solidFill>
                  <a:schemeClr val="tx1"/>
                </a:solidFill>
              </a:rPr>
              <a:t>Beneficiaries are issued an individual card/E-card on approval of their identification.</a:t>
            </a:r>
          </a:p>
        </p:txBody>
      </p:sp>
      <p:grpSp>
        <p:nvGrpSpPr>
          <p:cNvPr id="61" name="Group 60">
            <a:extLst>
              <a:ext uri="{FF2B5EF4-FFF2-40B4-BE49-F238E27FC236}">
                <a16:creationId xmlns:a16="http://schemas.microsoft.com/office/drawing/2014/main" id="{6A8FB743-9D2B-44DB-A142-2306FAFA647E}"/>
              </a:ext>
            </a:extLst>
          </p:cNvPr>
          <p:cNvGrpSpPr/>
          <p:nvPr/>
        </p:nvGrpSpPr>
        <p:grpSpPr>
          <a:xfrm>
            <a:off x="140254" y="2410784"/>
            <a:ext cx="312765" cy="285410"/>
            <a:chOff x="209302" y="1033178"/>
            <a:chExt cx="321046" cy="321046"/>
          </a:xfrm>
        </p:grpSpPr>
        <p:sp>
          <p:nvSpPr>
            <p:cNvPr id="62" name="Oval 61">
              <a:extLst>
                <a:ext uri="{FF2B5EF4-FFF2-40B4-BE49-F238E27FC236}">
                  <a16:creationId xmlns:a16="http://schemas.microsoft.com/office/drawing/2014/main" id="{1C9F09B1-DB16-4966-A8EC-9E34D82A8112}"/>
                </a:ext>
              </a:extLst>
            </p:cNvPr>
            <p:cNvSpPr/>
            <p:nvPr/>
          </p:nvSpPr>
          <p:spPr>
            <a:xfrm>
              <a:off x="209302" y="1033178"/>
              <a:ext cx="321046" cy="32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Oval 62">
              <a:extLst>
                <a:ext uri="{FF2B5EF4-FFF2-40B4-BE49-F238E27FC236}">
                  <a16:creationId xmlns:a16="http://schemas.microsoft.com/office/drawing/2014/main" id="{C31794F5-2CB9-4BC4-B3D8-86B42B1CD9C8}"/>
                </a:ext>
              </a:extLst>
            </p:cNvPr>
            <p:cNvSpPr/>
            <p:nvPr/>
          </p:nvSpPr>
          <p:spPr>
            <a:xfrm>
              <a:off x="251817" y="1075693"/>
              <a:ext cx="236017" cy="23601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a:t>
              </a:r>
              <a:endParaRPr lang="en-IN" sz="1600" dirty="0">
                <a:solidFill>
                  <a:schemeClr val="tx1"/>
                </a:solidFill>
              </a:endParaRPr>
            </a:p>
          </p:txBody>
        </p:sp>
      </p:grpSp>
      <p:sp>
        <p:nvSpPr>
          <p:cNvPr id="16" name="Rectangle 15">
            <a:extLst>
              <a:ext uri="{FF2B5EF4-FFF2-40B4-BE49-F238E27FC236}">
                <a16:creationId xmlns:a16="http://schemas.microsoft.com/office/drawing/2014/main" id="{0A913A5E-4C40-4278-A69C-5E960B695C46}"/>
              </a:ext>
            </a:extLst>
          </p:cNvPr>
          <p:cNvSpPr/>
          <p:nvPr/>
        </p:nvSpPr>
        <p:spPr>
          <a:xfrm>
            <a:off x="317804" y="2779935"/>
            <a:ext cx="11733942" cy="38404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US" sz="1600" b="1" dirty="0">
                <a:solidFill>
                  <a:schemeClr val="tx1"/>
                </a:solidFill>
              </a:rPr>
              <a:t>Registration fees of ₹ 30/- per beneficiary.</a:t>
            </a:r>
          </a:p>
        </p:txBody>
      </p:sp>
      <p:grpSp>
        <p:nvGrpSpPr>
          <p:cNvPr id="64" name="Group 63">
            <a:extLst>
              <a:ext uri="{FF2B5EF4-FFF2-40B4-BE49-F238E27FC236}">
                <a16:creationId xmlns:a16="http://schemas.microsoft.com/office/drawing/2014/main" id="{452C66CD-DC14-42EE-A6FD-7E2A07EC323B}"/>
              </a:ext>
            </a:extLst>
          </p:cNvPr>
          <p:cNvGrpSpPr/>
          <p:nvPr/>
        </p:nvGrpSpPr>
        <p:grpSpPr>
          <a:xfrm>
            <a:off x="140254" y="2829254"/>
            <a:ext cx="312765" cy="285410"/>
            <a:chOff x="209302" y="1033178"/>
            <a:chExt cx="321046" cy="321046"/>
          </a:xfrm>
        </p:grpSpPr>
        <p:sp>
          <p:nvSpPr>
            <p:cNvPr id="65" name="Oval 64">
              <a:extLst>
                <a:ext uri="{FF2B5EF4-FFF2-40B4-BE49-F238E27FC236}">
                  <a16:creationId xmlns:a16="http://schemas.microsoft.com/office/drawing/2014/main" id="{81538CBD-BC25-4487-AC7C-FC8D5A0252FE}"/>
                </a:ext>
              </a:extLst>
            </p:cNvPr>
            <p:cNvSpPr/>
            <p:nvPr/>
          </p:nvSpPr>
          <p:spPr>
            <a:xfrm>
              <a:off x="209302" y="1033178"/>
              <a:ext cx="321046" cy="32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Oval 65">
              <a:extLst>
                <a:ext uri="{FF2B5EF4-FFF2-40B4-BE49-F238E27FC236}">
                  <a16:creationId xmlns:a16="http://schemas.microsoft.com/office/drawing/2014/main" id="{E01CA4F5-8981-4AA4-9DD2-C96DA3DCF636}"/>
                </a:ext>
              </a:extLst>
            </p:cNvPr>
            <p:cNvSpPr/>
            <p:nvPr/>
          </p:nvSpPr>
          <p:spPr>
            <a:xfrm>
              <a:off x="251817" y="1075693"/>
              <a:ext cx="236017" cy="23601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5</a:t>
              </a:r>
              <a:endParaRPr lang="en-IN" sz="1600" dirty="0">
                <a:solidFill>
                  <a:schemeClr val="tx1"/>
                </a:solidFill>
              </a:endParaRPr>
            </a:p>
          </p:txBody>
        </p:sp>
      </p:grpSp>
      <p:grpSp>
        <p:nvGrpSpPr>
          <p:cNvPr id="88" name="Group 87">
            <a:extLst>
              <a:ext uri="{FF2B5EF4-FFF2-40B4-BE49-F238E27FC236}">
                <a16:creationId xmlns:a16="http://schemas.microsoft.com/office/drawing/2014/main" id="{CB09C1AF-5905-455E-A735-94B1CFF693BB}"/>
              </a:ext>
            </a:extLst>
          </p:cNvPr>
          <p:cNvGrpSpPr/>
          <p:nvPr/>
        </p:nvGrpSpPr>
        <p:grpSpPr>
          <a:xfrm>
            <a:off x="140254" y="3198405"/>
            <a:ext cx="11896170" cy="384048"/>
            <a:chOff x="328174" y="3573429"/>
            <a:chExt cx="11708245" cy="432000"/>
          </a:xfrm>
        </p:grpSpPr>
        <p:sp>
          <p:nvSpPr>
            <p:cNvPr id="11" name="Rectangle 10">
              <a:extLst>
                <a:ext uri="{FF2B5EF4-FFF2-40B4-BE49-F238E27FC236}">
                  <a16:creationId xmlns:a16="http://schemas.microsoft.com/office/drawing/2014/main" id="{0F5A9FFB-2CCC-4C58-A3E4-C6A6CFDB4B97}"/>
                </a:ext>
              </a:extLst>
            </p:cNvPr>
            <p:cNvSpPr/>
            <p:nvPr/>
          </p:nvSpPr>
          <p:spPr>
            <a:xfrm>
              <a:off x="502919" y="3573429"/>
              <a:ext cx="11533500" cy="432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US" sz="1600" b="1" dirty="0">
                  <a:solidFill>
                    <a:schemeClr val="tx1"/>
                  </a:solidFill>
                </a:rPr>
                <a:t>All pre – existing conditions &amp; pre &amp; post hospitalization expenses.</a:t>
              </a:r>
            </a:p>
          </p:txBody>
        </p:sp>
        <p:grpSp>
          <p:nvGrpSpPr>
            <p:cNvPr id="67" name="Group 66">
              <a:extLst>
                <a:ext uri="{FF2B5EF4-FFF2-40B4-BE49-F238E27FC236}">
                  <a16:creationId xmlns:a16="http://schemas.microsoft.com/office/drawing/2014/main" id="{61488776-2840-4F34-B087-F4739F8C0948}"/>
                </a:ext>
              </a:extLst>
            </p:cNvPr>
            <p:cNvGrpSpPr/>
            <p:nvPr/>
          </p:nvGrpSpPr>
          <p:grpSpPr>
            <a:xfrm>
              <a:off x="328174" y="3628907"/>
              <a:ext cx="321046" cy="321046"/>
              <a:chOff x="209302" y="1033178"/>
              <a:chExt cx="321046" cy="321046"/>
            </a:xfrm>
          </p:grpSpPr>
          <p:sp>
            <p:nvSpPr>
              <p:cNvPr id="68" name="Oval 67">
                <a:extLst>
                  <a:ext uri="{FF2B5EF4-FFF2-40B4-BE49-F238E27FC236}">
                    <a16:creationId xmlns:a16="http://schemas.microsoft.com/office/drawing/2014/main" id="{AACEEBDE-B314-4EF5-AE86-3CA215A47805}"/>
                  </a:ext>
                </a:extLst>
              </p:cNvPr>
              <p:cNvSpPr/>
              <p:nvPr/>
            </p:nvSpPr>
            <p:spPr>
              <a:xfrm>
                <a:off x="209302" y="1033178"/>
                <a:ext cx="321046" cy="32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Oval 68">
                <a:extLst>
                  <a:ext uri="{FF2B5EF4-FFF2-40B4-BE49-F238E27FC236}">
                    <a16:creationId xmlns:a16="http://schemas.microsoft.com/office/drawing/2014/main" id="{DA650F7F-6CDC-475D-8440-CF02E63E0869}"/>
                  </a:ext>
                </a:extLst>
              </p:cNvPr>
              <p:cNvSpPr/>
              <p:nvPr/>
            </p:nvSpPr>
            <p:spPr>
              <a:xfrm>
                <a:off x="251817" y="1075693"/>
                <a:ext cx="236017" cy="23601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6</a:t>
                </a:r>
                <a:endParaRPr lang="en-IN" sz="1600" dirty="0">
                  <a:solidFill>
                    <a:schemeClr val="tx1"/>
                  </a:solidFill>
                </a:endParaRPr>
              </a:p>
            </p:txBody>
          </p:sp>
        </p:grpSp>
      </p:grpSp>
      <p:grpSp>
        <p:nvGrpSpPr>
          <p:cNvPr id="87" name="Group 86">
            <a:extLst>
              <a:ext uri="{FF2B5EF4-FFF2-40B4-BE49-F238E27FC236}">
                <a16:creationId xmlns:a16="http://schemas.microsoft.com/office/drawing/2014/main" id="{4F3EFFDC-A305-4F3C-A0E3-BB05DF4D6993}"/>
              </a:ext>
            </a:extLst>
          </p:cNvPr>
          <p:cNvGrpSpPr/>
          <p:nvPr/>
        </p:nvGrpSpPr>
        <p:grpSpPr>
          <a:xfrm>
            <a:off x="140254" y="3616876"/>
            <a:ext cx="11896170" cy="384048"/>
            <a:chOff x="328174" y="4050639"/>
            <a:chExt cx="11708245" cy="432000"/>
          </a:xfrm>
        </p:grpSpPr>
        <p:sp>
          <p:nvSpPr>
            <p:cNvPr id="12" name="Rectangle 11">
              <a:extLst>
                <a:ext uri="{FF2B5EF4-FFF2-40B4-BE49-F238E27FC236}">
                  <a16:creationId xmlns:a16="http://schemas.microsoft.com/office/drawing/2014/main" id="{76948D0A-30B7-483A-904E-D1C2EC66FE7A}"/>
                </a:ext>
              </a:extLst>
            </p:cNvPr>
            <p:cNvSpPr/>
            <p:nvPr/>
          </p:nvSpPr>
          <p:spPr>
            <a:xfrm>
              <a:off x="502919" y="4050639"/>
              <a:ext cx="11533500" cy="432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US" sz="1600" b="1" dirty="0">
                  <a:solidFill>
                    <a:schemeClr val="tx1"/>
                  </a:solidFill>
                </a:rPr>
                <a:t>Packages – Packages which includes AB-PMJAY packages and the existing MHIS packages.</a:t>
              </a:r>
            </a:p>
          </p:txBody>
        </p:sp>
        <p:grpSp>
          <p:nvGrpSpPr>
            <p:cNvPr id="70" name="Group 69">
              <a:extLst>
                <a:ext uri="{FF2B5EF4-FFF2-40B4-BE49-F238E27FC236}">
                  <a16:creationId xmlns:a16="http://schemas.microsoft.com/office/drawing/2014/main" id="{D5FC9527-692B-4DBA-95E0-AA64097BBD89}"/>
                </a:ext>
              </a:extLst>
            </p:cNvPr>
            <p:cNvGrpSpPr/>
            <p:nvPr/>
          </p:nvGrpSpPr>
          <p:grpSpPr>
            <a:xfrm>
              <a:off x="328174" y="4106117"/>
              <a:ext cx="321046" cy="321046"/>
              <a:chOff x="209302" y="1033178"/>
              <a:chExt cx="321046" cy="321046"/>
            </a:xfrm>
          </p:grpSpPr>
          <p:sp>
            <p:nvSpPr>
              <p:cNvPr id="71" name="Oval 70">
                <a:extLst>
                  <a:ext uri="{FF2B5EF4-FFF2-40B4-BE49-F238E27FC236}">
                    <a16:creationId xmlns:a16="http://schemas.microsoft.com/office/drawing/2014/main" id="{7BEEEF74-1E3D-4BE7-811A-106B6B27EFBF}"/>
                  </a:ext>
                </a:extLst>
              </p:cNvPr>
              <p:cNvSpPr/>
              <p:nvPr/>
            </p:nvSpPr>
            <p:spPr>
              <a:xfrm>
                <a:off x="209302" y="1033178"/>
                <a:ext cx="321046" cy="32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2" name="Oval 71">
                <a:extLst>
                  <a:ext uri="{FF2B5EF4-FFF2-40B4-BE49-F238E27FC236}">
                    <a16:creationId xmlns:a16="http://schemas.microsoft.com/office/drawing/2014/main" id="{1A84C047-30B2-4955-A1AC-C77F460BEEB7}"/>
                  </a:ext>
                </a:extLst>
              </p:cNvPr>
              <p:cNvSpPr/>
              <p:nvPr/>
            </p:nvSpPr>
            <p:spPr>
              <a:xfrm>
                <a:off x="251817" y="1075693"/>
                <a:ext cx="236017" cy="23601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7</a:t>
                </a:r>
                <a:endParaRPr lang="en-IN" sz="1600" dirty="0">
                  <a:solidFill>
                    <a:schemeClr val="tx1"/>
                  </a:solidFill>
                </a:endParaRPr>
              </a:p>
            </p:txBody>
          </p:sp>
        </p:grpSp>
      </p:grpSp>
      <p:grpSp>
        <p:nvGrpSpPr>
          <p:cNvPr id="86" name="Group 85">
            <a:extLst>
              <a:ext uri="{FF2B5EF4-FFF2-40B4-BE49-F238E27FC236}">
                <a16:creationId xmlns:a16="http://schemas.microsoft.com/office/drawing/2014/main" id="{86FF082E-F2B3-494B-8AAD-9CCEC2B6F608}"/>
              </a:ext>
            </a:extLst>
          </p:cNvPr>
          <p:cNvGrpSpPr/>
          <p:nvPr/>
        </p:nvGrpSpPr>
        <p:grpSpPr>
          <a:xfrm>
            <a:off x="140254" y="4035347"/>
            <a:ext cx="11896170" cy="384048"/>
            <a:chOff x="328174" y="4527848"/>
            <a:chExt cx="11708245" cy="432000"/>
          </a:xfrm>
        </p:grpSpPr>
        <p:sp>
          <p:nvSpPr>
            <p:cNvPr id="13" name="Rectangle 12">
              <a:extLst>
                <a:ext uri="{FF2B5EF4-FFF2-40B4-BE49-F238E27FC236}">
                  <a16:creationId xmlns:a16="http://schemas.microsoft.com/office/drawing/2014/main" id="{F65FF029-2B71-4861-81D2-F338E3D2EBE4}"/>
                </a:ext>
              </a:extLst>
            </p:cNvPr>
            <p:cNvSpPr/>
            <p:nvPr/>
          </p:nvSpPr>
          <p:spPr>
            <a:xfrm>
              <a:off x="502919" y="4527848"/>
              <a:ext cx="11533500" cy="432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US" sz="1600" b="1" dirty="0">
                  <a:solidFill>
                    <a:schemeClr val="tx1"/>
                  </a:solidFill>
                </a:rPr>
                <a:t>Benefits include Secondary Care, Tertiary Care, Selective OPD and OPD Diagnostics.</a:t>
              </a:r>
            </a:p>
          </p:txBody>
        </p:sp>
        <p:grpSp>
          <p:nvGrpSpPr>
            <p:cNvPr id="73" name="Group 72">
              <a:extLst>
                <a:ext uri="{FF2B5EF4-FFF2-40B4-BE49-F238E27FC236}">
                  <a16:creationId xmlns:a16="http://schemas.microsoft.com/office/drawing/2014/main" id="{3B3D480C-06AB-4E85-903D-7CA5B1B55435}"/>
                </a:ext>
              </a:extLst>
            </p:cNvPr>
            <p:cNvGrpSpPr/>
            <p:nvPr/>
          </p:nvGrpSpPr>
          <p:grpSpPr>
            <a:xfrm>
              <a:off x="328174" y="4583327"/>
              <a:ext cx="321046" cy="321046"/>
              <a:chOff x="209302" y="1033178"/>
              <a:chExt cx="321046" cy="321046"/>
            </a:xfrm>
          </p:grpSpPr>
          <p:sp>
            <p:nvSpPr>
              <p:cNvPr id="74" name="Oval 73">
                <a:extLst>
                  <a:ext uri="{FF2B5EF4-FFF2-40B4-BE49-F238E27FC236}">
                    <a16:creationId xmlns:a16="http://schemas.microsoft.com/office/drawing/2014/main" id="{ABC38AEE-B571-414C-AD15-8E8985A7F6E9}"/>
                  </a:ext>
                </a:extLst>
              </p:cNvPr>
              <p:cNvSpPr/>
              <p:nvPr/>
            </p:nvSpPr>
            <p:spPr>
              <a:xfrm>
                <a:off x="209302" y="1033178"/>
                <a:ext cx="321046" cy="32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5" name="Oval 74">
                <a:extLst>
                  <a:ext uri="{FF2B5EF4-FFF2-40B4-BE49-F238E27FC236}">
                    <a16:creationId xmlns:a16="http://schemas.microsoft.com/office/drawing/2014/main" id="{982BF9CA-71A8-4361-AAB5-3FC328820A31}"/>
                  </a:ext>
                </a:extLst>
              </p:cNvPr>
              <p:cNvSpPr/>
              <p:nvPr/>
            </p:nvSpPr>
            <p:spPr>
              <a:xfrm>
                <a:off x="251817" y="1075693"/>
                <a:ext cx="236017" cy="23601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8</a:t>
                </a:r>
                <a:endParaRPr lang="en-IN" sz="1600" dirty="0">
                  <a:solidFill>
                    <a:schemeClr val="tx1"/>
                  </a:solidFill>
                </a:endParaRPr>
              </a:p>
            </p:txBody>
          </p:sp>
        </p:grpSp>
      </p:grpSp>
      <p:grpSp>
        <p:nvGrpSpPr>
          <p:cNvPr id="85" name="Group 84">
            <a:extLst>
              <a:ext uri="{FF2B5EF4-FFF2-40B4-BE49-F238E27FC236}">
                <a16:creationId xmlns:a16="http://schemas.microsoft.com/office/drawing/2014/main" id="{4A3E8FEF-E3EC-4001-8671-AC27009E8268}"/>
              </a:ext>
            </a:extLst>
          </p:cNvPr>
          <p:cNvGrpSpPr/>
          <p:nvPr/>
        </p:nvGrpSpPr>
        <p:grpSpPr>
          <a:xfrm>
            <a:off x="140254" y="4457140"/>
            <a:ext cx="11896170" cy="835954"/>
            <a:chOff x="328174" y="5005056"/>
            <a:chExt cx="11708245" cy="822748"/>
          </a:xfrm>
        </p:grpSpPr>
        <p:sp>
          <p:nvSpPr>
            <p:cNvPr id="14" name="Rectangle 13">
              <a:extLst>
                <a:ext uri="{FF2B5EF4-FFF2-40B4-BE49-F238E27FC236}">
                  <a16:creationId xmlns:a16="http://schemas.microsoft.com/office/drawing/2014/main" id="{5B69573C-0D6F-4237-BBAD-1B7D7D7AAE47}"/>
                </a:ext>
              </a:extLst>
            </p:cNvPr>
            <p:cNvSpPr/>
            <p:nvPr/>
          </p:nvSpPr>
          <p:spPr>
            <a:xfrm>
              <a:off x="502919" y="5005056"/>
              <a:ext cx="11533500" cy="82274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US" sz="1600" b="1" dirty="0">
                  <a:solidFill>
                    <a:schemeClr val="tx1"/>
                  </a:solidFill>
                </a:rPr>
                <a:t>Benefits can be utilized at Empanelled hospitals. Benefits can also be availed at any PMJAY empaneled hospital across the country except non-PMJAY implementing states. Medica Super </a:t>
              </a:r>
              <a:r>
                <a:rPr lang="en-US" sz="1600" b="1" dirty="0" err="1">
                  <a:solidFill>
                    <a:schemeClr val="tx1"/>
                  </a:solidFill>
                </a:rPr>
                <a:t>Speciality</a:t>
              </a:r>
              <a:r>
                <a:rPr lang="en-US" sz="1600" b="1" dirty="0">
                  <a:solidFill>
                    <a:schemeClr val="tx1"/>
                  </a:solidFill>
                </a:rPr>
                <a:t>  Hospital, Kolkata is empaneled by the State Nodal Agency, Meghalaya. </a:t>
              </a:r>
            </a:p>
          </p:txBody>
        </p:sp>
        <p:grpSp>
          <p:nvGrpSpPr>
            <p:cNvPr id="76" name="Group 75">
              <a:extLst>
                <a:ext uri="{FF2B5EF4-FFF2-40B4-BE49-F238E27FC236}">
                  <a16:creationId xmlns:a16="http://schemas.microsoft.com/office/drawing/2014/main" id="{CDB41ECE-6CA6-47E9-BB8C-E8CB6EEB5BC6}"/>
                </a:ext>
              </a:extLst>
            </p:cNvPr>
            <p:cNvGrpSpPr/>
            <p:nvPr/>
          </p:nvGrpSpPr>
          <p:grpSpPr>
            <a:xfrm>
              <a:off x="328174" y="5255911"/>
              <a:ext cx="321046" cy="321046"/>
              <a:chOff x="209302" y="1033178"/>
              <a:chExt cx="321046" cy="321046"/>
            </a:xfrm>
          </p:grpSpPr>
          <p:sp>
            <p:nvSpPr>
              <p:cNvPr id="77" name="Oval 76">
                <a:extLst>
                  <a:ext uri="{FF2B5EF4-FFF2-40B4-BE49-F238E27FC236}">
                    <a16:creationId xmlns:a16="http://schemas.microsoft.com/office/drawing/2014/main" id="{FBFB8585-5E0D-476E-B831-F718049A6ABD}"/>
                  </a:ext>
                </a:extLst>
              </p:cNvPr>
              <p:cNvSpPr/>
              <p:nvPr/>
            </p:nvSpPr>
            <p:spPr>
              <a:xfrm>
                <a:off x="209302" y="1033178"/>
                <a:ext cx="321046" cy="32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Oval 77">
                <a:extLst>
                  <a:ext uri="{FF2B5EF4-FFF2-40B4-BE49-F238E27FC236}">
                    <a16:creationId xmlns:a16="http://schemas.microsoft.com/office/drawing/2014/main" id="{ACBB0C1F-A062-435D-BAB9-799B8A32E48B}"/>
                  </a:ext>
                </a:extLst>
              </p:cNvPr>
              <p:cNvSpPr/>
              <p:nvPr/>
            </p:nvSpPr>
            <p:spPr>
              <a:xfrm>
                <a:off x="251817" y="1075693"/>
                <a:ext cx="236017" cy="23601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9</a:t>
                </a:r>
                <a:endParaRPr lang="en-IN" sz="1600" dirty="0">
                  <a:solidFill>
                    <a:schemeClr val="tx1"/>
                  </a:solidFill>
                </a:endParaRPr>
              </a:p>
            </p:txBody>
          </p:sp>
        </p:grpSp>
      </p:grpSp>
      <p:grpSp>
        <p:nvGrpSpPr>
          <p:cNvPr id="84" name="Group 83">
            <a:extLst>
              <a:ext uri="{FF2B5EF4-FFF2-40B4-BE49-F238E27FC236}">
                <a16:creationId xmlns:a16="http://schemas.microsoft.com/office/drawing/2014/main" id="{2CA1FA33-48A5-4B22-A3E8-7DF823CF5B5C}"/>
              </a:ext>
            </a:extLst>
          </p:cNvPr>
          <p:cNvGrpSpPr/>
          <p:nvPr/>
        </p:nvGrpSpPr>
        <p:grpSpPr>
          <a:xfrm>
            <a:off x="317802" y="5857467"/>
            <a:ext cx="11718623" cy="984885"/>
            <a:chOff x="502918" y="5814620"/>
            <a:chExt cx="11533507" cy="969328"/>
          </a:xfrm>
        </p:grpSpPr>
        <p:sp>
          <p:nvSpPr>
            <p:cNvPr id="3" name="Content Placeholder 2">
              <a:extLst>
                <a:ext uri="{FF2B5EF4-FFF2-40B4-BE49-F238E27FC236}">
                  <a16:creationId xmlns:a16="http://schemas.microsoft.com/office/drawing/2014/main" id="{103FAB28-7B2C-4F64-B8A4-3918813A5C97}"/>
                </a:ext>
              </a:extLst>
            </p:cNvPr>
            <p:cNvSpPr txBox="1">
              <a:spLocks/>
            </p:cNvSpPr>
            <p:nvPr/>
          </p:nvSpPr>
          <p:spPr>
            <a:xfrm>
              <a:off x="502918" y="5857797"/>
              <a:ext cx="11533505" cy="847805"/>
            </a:xfrm>
            <a:prstGeom prst="rect">
              <a:avLst/>
            </a:prstGeom>
            <a:solidFill>
              <a:schemeClr val="bg1">
                <a:lumMod val="95000"/>
              </a:schemeClr>
            </a:solidFill>
            <a:ln>
              <a:noFill/>
            </a:ln>
          </p:spPr>
          <p:txBody>
            <a:bodyPr lIns="288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dirty="0">
                  <a:effectLst/>
                  <a:latin typeface="Calibri" panose="020F0502020204030204" pitchFamily="34" charset="0"/>
                  <a:ea typeface="Calibri" panose="020F0502020204030204" pitchFamily="34" charset="0"/>
                  <a:cs typeface="Calibri" panose="020F0502020204030204" pitchFamily="34" charset="0"/>
                </a:rPr>
                <a:t>Polic</a:t>
              </a:r>
              <a:r>
                <a:rPr lang="en-US" sz="1600" b="1" dirty="0">
                  <a:latin typeface="Calibri" panose="020F0502020204030204" pitchFamily="34" charset="0"/>
                  <a:ea typeface="Calibri" panose="020F0502020204030204" pitchFamily="34" charset="0"/>
                  <a:cs typeface="Calibri" panose="020F0502020204030204" pitchFamily="34" charset="0"/>
                </a:rPr>
                <a:t>y Period of </a:t>
              </a:r>
              <a:r>
                <a:rPr lang="en-US" sz="1600" b="1" dirty="0">
                  <a:effectLst/>
                  <a:latin typeface="Calibri" panose="020F0502020204030204" pitchFamily="34" charset="0"/>
                  <a:ea typeface="Calibri" panose="020F0502020204030204" pitchFamily="34" charset="0"/>
                  <a:cs typeface="Calibri" panose="020F0502020204030204" pitchFamily="34" charset="0"/>
                </a:rPr>
                <a:t>MHIS Phase IV:</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a:effectLst/>
                  <a:latin typeface="Calibri" panose="020F0502020204030204" pitchFamily="34" charset="0"/>
                  <a:ea typeface="Calibri" panose="020F0502020204030204" pitchFamily="34" charset="0"/>
                  <a:cs typeface="Calibri" panose="020F0502020204030204" pitchFamily="34" charset="0"/>
                </a:rPr>
                <a:t>1st February 2019 – 31st January 2020.</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p>
              <a:pPr marL="447675" indent="-285750">
                <a:lnSpc>
                  <a:spcPct val="115000"/>
                </a:lnSpc>
                <a:spcBef>
                  <a:spcPts val="0"/>
                </a:spcBef>
                <a:tabLst>
                  <a:tab pos="630238" algn="l"/>
                </a:tabLst>
              </a:pPr>
              <a:r>
                <a:rPr lang="en-IN" sz="1600" b="1" dirty="0">
                  <a:effectLst/>
                  <a:latin typeface="Calibri" panose="020F0502020204030204" pitchFamily="34" charset="0"/>
                  <a:ea typeface="Calibri" panose="020F0502020204030204" pitchFamily="34" charset="0"/>
                  <a:cs typeface="Calibri" panose="020F0502020204030204" pitchFamily="34" charset="0"/>
                </a:rPr>
                <a:t>1</a:t>
              </a:r>
              <a:r>
                <a:rPr lang="en-IN" sz="1600" b="1" baseline="30000" dirty="0">
                  <a:effectLst/>
                  <a:latin typeface="Calibri" panose="020F0502020204030204" pitchFamily="34" charset="0"/>
                  <a:ea typeface="Calibri" panose="020F0502020204030204" pitchFamily="34" charset="0"/>
                  <a:cs typeface="Calibri" panose="020F0502020204030204" pitchFamily="34" charset="0"/>
                </a:rPr>
                <a:t>st</a:t>
              </a:r>
              <a:r>
                <a:rPr lang="en-IN" sz="1600" b="1" dirty="0">
                  <a:effectLst/>
                  <a:latin typeface="Calibri" panose="020F0502020204030204" pitchFamily="34" charset="0"/>
                  <a:ea typeface="Calibri" panose="020F0502020204030204" pitchFamily="34" charset="0"/>
                  <a:cs typeface="Calibri" panose="020F0502020204030204" pitchFamily="34" charset="0"/>
                </a:rPr>
                <a:t> Renewal: 1</a:t>
              </a:r>
              <a:r>
                <a:rPr lang="en-IN" sz="1600" b="1" baseline="30000" dirty="0">
                  <a:effectLst/>
                  <a:latin typeface="Calibri" panose="020F0502020204030204" pitchFamily="34" charset="0"/>
                  <a:ea typeface="Calibri" panose="020F0502020204030204" pitchFamily="34" charset="0"/>
                  <a:cs typeface="Calibri" panose="020F0502020204030204" pitchFamily="34" charset="0"/>
                </a:rPr>
                <a:t>st</a:t>
              </a:r>
              <a:r>
                <a:rPr lang="en-IN" sz="1600" b="1" dirty="0">
                  <a:effectLst/>
                  <a:latin typeface="Calibri" panose="020F0502020204030204" pitchFamily="34" charset="0"/>
                  <a:ea typeface="Calibri" panose="020F0502020204030204" pitchFamily="34" charset="0"/>
                  <a:cs typeface="Calibri" panose="020F0502020204030204" pitchFamily="34" charset="0"/>
                </a:rPr>
                <a:t> February 2020 – 31</a:t>
              </a:r>
              <a:r>
                <a:rPr lang="en-IN" sz="1600" b="1" baseline="30000" dirty="0">
                  <a:effectLst/>
                  <a:latin typeface="Calibri" panose="020F0502020204030204" pitchFamily="34" charset="0"/>
                  <a:ea typeface="Calibri" panose="020F0502020204030204" pitchFamily="34" charset="0"/>
                  <a:cs typeface="Calibri" panose="020F0502020204030204" pitchFamily="34" charset="0"/>
                </a:rPr>
                <a:t>st</a:t>
              </a:r>
              <a:r>
                <a:rPr lang="en-IN" sz="1600" b="1" dirty="0">
                  <a:effectLst/>
                  <a:latin typeface="Calibri" panose="020F0502020204030204" pitchFamily="34" charset="0"/>
                  <a:ea typeface="Calibri" panose="020F0502020204030204" pitchFamily="34" charset="0"/>
                  <a:cs typeface="Calibri" panose="020F0502020204030204" pitchFamily="34" charset="0"/>
                </a:rPr>
                <a:t> January 2021.</a:t>
              </a:r>
              <a:endParaRPr lang="en-IN" sz="1600" b="1" dirty="0">
                <a:effectLst/>
                <a:latin typeface="Calibri" panose="020F0502020204030204" pitchFamily="34" charset="0"/>
                <a:ea typeface="Calibri" panose="020F0502020204030204" pitchFamily="34" charset="0"/>
                <a:cs typeface="Mangal" panose="02040503050203030202" pitchFamily="18" charset="0"/>
              </a:endParaRPr>
            </a:p>
            <a:p>
              <a:pPr marL="447675" indent="-285750">
                <a:lnSpc>
                  <a:spcPct val="115000"/>
                </a:lnSpc>
                <a:spcBef>
                  <a:spcPts val="0"/>
                </a:spcBef>
                <a:tabLst>
                  <a:tab pos="630238" algn="l"/>
                </a:tabLst>
              </a:pPr>
              <a:r>
                <a:rPr lang="en-IN" sz="1600" b="1" dirty="0">
                  <a:effectLst/>
                  <a:latin typeface="Calibri" panose="020F0502020204030204" pitchFamily="34" charset="0"/>
                  <a:ea typeface="Calibri" panose="020F0502020204030204" pitchFamily="34" charset="0"/>
                  <a:cs typeface="Calibri" panose="020F0502020204030204" pitchFamily="34" charset="0"/>
                </a:rPr>
                <a:t>2</a:t>
              </a:r>
              <a:r>
                <a:rPr lang="en-IN" sz="1600" b="1" baseline="30000" dirty="0">
                  <a:effectLst/>
                  <a:latin typeface="Calibri" panose="020F0502020204030204" pitchFamily="34" charset="0"/>
                  <a:ea typeface="Calibri" panose="020F0502020204030204" pitchFamily="34" charset="0"/>
                  <a:cs typeface="Calibri" panose="020F0502020204030204" pitchFamily="34" charset="0"/>
                </a:rPr>
                <a:t>nd</a:t>
              </a:r>
              <a:r>
                <a:rPr lang="en-IN" sz="1600" b="1" dirty="0">
                  <a:effectLst/>
                  <a:latin typeface="Calibri" panose="020F0502020204030204" pitchFamily="34" charset="0"/>
                  <a:ea typeface="Calibri" panose="020F0502020204030204" pitchFamily="34" charset="0"/>
                  <a:cs typeface="Calibri" panose="020F0502020204030204" pitchFamily="34" charset="0"/>
                </a:rPr>
                <a:t> Renewal:  1</a:t>
              </a:r>
              <a:r>
                <a:rPr lang="en-IN" sz="1600" b="1" baseline="30000" dirty="0">
                  <a:effectLst/>
                  <a:latin typeface="Calibri" panose="020F0502020204030204" pitchFamily="34" charset="0"/>
                  <a:ea typeface="Calibri" panose="020F0502020204030204" pitchFamily="34" charset="0"/>
                  <a:cs typeface="Calibri" panose="020F0502020204030204" pitchFamily="34" charset="0"/>
                </a:rPr>
                <a:t>st</a:t>
              </a:r>
              <a:r>
                <a:rPr lang="en-IN" sz="1600" b="1" dirty="0">
                  <a:effectLst/>
                  <a:latin typeface="Calibri" panose="020F0502020204030204" pitchFamily="34" charset="0"/>
                  <a:ea typeface="Calibri" panose="020F0502020204030204" pitchFamily="34" charset="0"/>
                  <a:cs typeface="Calibri" panose="020F0502020204030204" pitchFamily="34" charset="0"/>
                </a:rPr>
                <a:t> February 2021 – 31</a:t>
              </a:r>
              <a:r>
                <a:rPr lang="en-IN" sz="1600" b="1" baseline="30000" dirty="0">
                  <a:effectLst/>
                  <a:latin typeface="Calibri" panose="020F0502020204030204" pitchFamily="34" charset="0"/>
                  <a:ea typeface="Calibri" panose="020F0502020204030204" pitchFamily="34" charset="0"/>
                  <a:cs typeface="Calibri" panose="020F0502020204030204" pitchFamily="34" charset="0"/>
                </a:rPr>
                <a:t>st</a:t>
              </a:r>
              <a:r>
                <a:rPr lang="en-IN" sz="1600" b="1" dirty="0">
                  <a:effectLst/>
                  <a:latin typeface="Calibri" panose="020F0502020204030204" pitchFamily="34" charset="0"/>
                  <a:ea typeface="Calibri" panose="020F0502020204030204" pitchFamily="34" charset="0"/>
                  <a:cs typeface="Calibri" panose="020F0502020204030204" pitchFamily="34" charset="0"/>
                </a:rPr>
                <a:t> January 2022.</a:t>
              </a:r>
              <a:endParaRPr lang="en-US" sz="1600" b="1" dirty="0"/>
            </a:p>
          </p:txBody>
        </p:sp>
        <p:sp>
          <p:nvSpPr>
            <p:cNvPr id="4" name="TextBox 3">
              <a:extLst>
                <a:ext uri="{FF2B5EF4-FFF2-40B4-BE49-F238E27FC236}">
                  <a16:creationId xmlns:a16="http://schemas.microsoft.com/office/drawing/2014/main" id="{A39DE307-2EE5-4335-9FA7-3F0FE9AAEDAD}"/>
                </a:ext>
              </a:extLst>
            </p:cNvPr>
            <p:cNvSpPr txBox="1"/>
            <p:nvPr/>
          </p:nvSpPr>
          <p:spPr>
            <a:xfrm>
              <a:off x="7269480" y="5814620"/>
              <a:ext cx="4766945" cy="969328"/>
            </a:xfrm>
            <a:prstGeom prst="rect">
              <a:avLst/>
            </a:prstGeom>
            <a:noFill/>
            <a:ln>
              <a:noFill/>
            </a:ln>
          </p:spPr>
          <p:txBody>
            <a:bodyPr wrap="square" lIns="288000" rtlCol="0">
              <a:spAutoFit/>
            </a:bodyPr>
            <a:lstStyle/>
            <a:p>
              <a:r>
                <a:rPr lang="en-US" sz="1400" b="1" dirty="0"/>
                <a:t>MHIS IV Extension:</a:t>
              </a:r>
            </a:p>
            <a:p>
              <a:pPr marL="285750" indent="-285750">
                <a:buFont typeface="Arial" panose="020B0604020202020204" pitchFamily="34" charset="0"/>
                <a:buChar char="•"/>
              </a:pPr>
              <a:r>
                <a:rPr lang="en-US" sz="1400" b="1" dirty="0"/>
                <a:t>First Extension: February 2022 – March 2022.</a:t>
              </a:r>
            </a:p>
            <a:p>
              <a:pPr marL="285750" indent="-285750">
                <a:buFont typeface="Arial" panose="020B0604020202020204" pitchFamily="34" charset="0"/>
                <a:buChar char="•"/>
              </a:pPr>
              <a:r>
                <a:rPr lang="en-US" sz="1400" b="1" dirty="0"/>
                <a:t>Second Extension: April 2022 – May 2022. </a:t>
              </a:r>
            </a:p>
            <a:p>
              <a:pPr marL="285750" indent="-285750">
                <a:buFont typeface="Arial" panose="020B0604020202020204" pitchFamily="34" charset="0"/>
                <a:buChar char="•"/>
              </a:pPr>
              <a:r>
                <a:rPr lang="en-US" sz="1400" b="1" dirty="0"/>
                <a:t>Third and Fourth Extension – June and July 2022.</a:t>
              </a:r>
              <a:r>
                <a:rPr lang="en-US" sz="1600" b="1" dirty="0"/>
                <a:t> </a:t>
              </a:r>
              <a:endParaRPr lang="en-IN" sz="1600" b="1" dirty="0"/>
            </a:p>
          </p:txBody>
        </p:sp>
      </p:grpSp>
      <p:grpSp>
        <p:nvGrpSpPr>
          <p:cNvPr id="79" name="Group 78">
            <a:extLst>
              <a:ext uri="{FF2B5EF4-FFF2-40B4-BE49-F238E27FC236}">
                <a16:creationId xmlns:a16="http://schemas.microsoft.com/office/drawing/2014/main" id="{13550064-D7E3-4FE9-9716-6C11E13EF401}"/>
              </a:ext>
            </a:extLst>
          </p:cNvPr>
          <p:cNvGrpSpPr/>
          <p:nvPr/>
        </p:nvGrpSpPr>
        <p:grpSpPr>
          <a:xfrm>
            <a:off x="71084" y="6116243"/>
            <a:ext cx="431602" cy="431602"/>
            <a:chOff x="209302" y="1033178"/>
            <a:chExt cx="321046" cy="321046"/>
          </a:xfrm>
        </p:grpSpPr>
        <p:sp>
          <p:nvSpPr>
            <p:cNvPr id="80" name="Oval 79">
              <a:extLst>
                <a:ext uri="{FF2B5EF4-FFF2-40B4-BE49-F238E27FC236}">
                  <a16:creationId xmlns:a16="http://schemas.microsoft.com/office/drawing/2014/main" id="{84AE2D0F-167D-4429-9626-14942BB96E03}"/>
                </a:ext>
              </a:extLst>
            </p:cNvPr>
            <p:cNvSpPr/>
            <p:nvPr/>
          </p:nvSpPr>
          <p:spPr>
            <a:xfrm>
              <a:off x="209302" y="1033178"/>
              <a:ext cx="321046" cy="32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Oval 80">
              <a:extLst>
                <a:ext uri="{FF2B5EF4-FFF2-40B4-BE49-F238E27FC236}">
                  <a16:creationId xmlns:a16="http://schemas.microsoft.com/office/drawing/2014/main" id="{7FB6E584-87A0-4E1E-B26D-7E71723C0025}"/>
                </a:ext>
              </a:extLst>
            </p:cNvPr>
            <p:cNvSpPr/>
            <p:nvPr/>
          </p:nvSpPr>
          <p:spPr>
            <a:xfrm>
              <a:off x="251817" y="1075693"/>
              <a:ext cx="236017" cy="23601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12</a:t>
              </a:r>
              <a:endParaRPr lang="en-IN" sz="1600" dirty="0">
                <a:solidFill>
                  <a:schemeClr val="tx1"/>
                </a:solidFill>
              </a:endParaRPr>
            </a:p>
          </p:txBody>
        </p:sp>
      </p:grpSp>
      <p:sp>
        <p:nvSpPr>
          <p:cNvPr id="83" name="Rectangle 82">
            <a:extLst>
              <a:ext uri="{FF2B5EF4-FFF2-40B4-BE49-F238E27FC236}">
                <a16:creationId xmlns:a16="http://schemas.microsoft.com/office/drawing/2014/main" id="{F32F4298-5507-4A4C-B724-BA0D61CAB5F5}"/>
              </a:ext>
            </a:extLst>
          </p:cNvPr>
          <p:cNvSpPr/>
          <p:nvPr/>
        </p:nvSpPr>
        <p:spPr>
          <a:xfrm>
            <a:off x="305790" y="5365970"/>
            <a:ext cx="11718620" cy="491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US" sz="1600" b="1" dirty="0">
                <a:solidFill>
                  <a:schemeClr val="tx1"/>
                </a:solidFill>
              </a:rPr>
              <a:t>MHIS IV Premium - ₹ 1,630/-</a:t>
            </a:r>
          </a:p>
        </p:txBody>
      </p:sp>
      <p:grpSp>
        <p:nvGrpSpPr>
          <p:cNvPr id="99" name="Group 98">
            <a:extLst>
              <a:ext uri="{FF2B5EF4-FFF2-40B4-BE49-F238E27FC236}">
                <a16:creationId xmlns:a16="http://schemas.microsoft.com/office/drawing/2014/main" id="{DEF261A4-6923-4C63-B265-A83695BCFFB4}"/>
              </a:ext>
            </a:extLst>
          </p:cNvPr>
          <p:cNvGrpSpPr/>
          <p:nvPr/>
        </p:nvGrpSpPr>
        <p:grpSpPr>
          <a:xfrm>
            <a:off x="71084" y="5397469"/>
            <a:ext cx="431602" cy="431602"/>
            <a:chOff x="209302" y="1033178"/>
            <a:chExt cx="321046" cy="321046"/>
          </a:xfrm>
        </p:grpSpPr>
        <p:sp>
          <p:nvSpPr>
            <p:cNvPr id="100" name="Oval 99">
              <a:extLst>
                <a:ext uri="{FF2B5EF4-FFF2-40B4-BE49-F238E27FC236}">
                  <a16:creationId xmlns:a16="http://schemas.microsoft.com/office/drawing/2014/main" id="{7A71DE2D-7349-4FEF-92EB-7F34038EE3EB}"/>
                </a:ext>
              </a:extLst>
            </p:cNvPr>
            <p:cNvSpPr/>
            <p:nvPr/>
          </p:nvSpPr>
          <p:spPr>
            <a:xfrm>
              <a:off x="209302" y="1033178"/>
              <a:ext cx="321046" cy="32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1" name="Oval 100">
              <a:extLst>
                <a:ext uri="{FF2B5EF4-FFF2-40B4-BE49-F238E27FC236}">
                  <a16:creationId xmlns:a16="http://schemas.microsoft.com/office/drawing/2014/main" id="{CA8FEE1F-807E-46ED-A812-BCD980CB646B}"/>
                </a:ext>
              </a:extLst>
            </p:cNvPr>
            <p:cNvSpPr/>
            <p:nvPr/>
          </p:nvSpPr>
          <p:spPr>
            <a:xfrm>
              <a:off x="251817" y="1075693"/>
              <a:ext cx="236017" cy="23601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11</a:t>
              </a:r>
              <a:endParaRPr lang="en-IN" sz="1600" dirty="0">
                <a:solidFill>
                  <a:schemeClr val="tx1"/>
                </a:solidFill>
              </a:endParaRPr>
            </a:p>
          </p:txBody>
        </p:sp>
      </p:grpSp>
    </p:spTree>
    <p:extLst>
      <p:ext uri="{BB962C8B-B14F-4D97-AF65-F5344CB8AC3E}">
        <p14:creationId xmlns:p14="http://schemas.microsoft.com/office/powerpoint/2010/main" val="1500630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28B9-4382-420F-A623-549DC25EBC68}"/>
              </a:ext>
            </a:extLst>
          </p:cNvPr>
          <p:cNvSpPr>
            <a:spLocks noGrp="1"/>
          </p:cNvSpPr>
          <p:nvPr>
            <p:ph type="title"/>
          </p:nvPr>
        </p:nvSpPr>
        <p:spPr>
          <a:xfrm>
            <a:off x="155575" y="160841"/>
            <a:ext cx="8784144" cy="856429"/>
          </a:xfrm>
        </p:spPr>
        <p:txBody>
          <a:bodyPr/>
          <a:lstStyle/>
          <a:p>
            <a:r>
              <a:rPr lang="en-IN" sz="2800" b="1" dirty="0"/>
              <a:t>MHIS IV-PMJAY Implementation - Registration </a:t>
            </a:r>
            <a:endParaRPr lang="en-IN" sz="2800" dirty="0"/>
          </a:p>
        </p:txBody>
      </p:sp>
      <p:sp>
        <p:nvSpPr>
          <p:cNvPr id="5" name="TextBox 4"/>
          <p:cNvSpPr txBox="1"/>
          <p:nvPr/>
        </p:nvSpPr>
        <p:spPr>
          <a:xfrm>
            <a:off x="6716110" y="6632028"/>
            <a:ext cx="4656083" cy="369332"/>
          </a:xfrm>
          <a:prstGeom prst="rect">
            <a:avLst/>
          </a:prstGeom>
          <a:noFill/>
        </p:spPr>
        <p:txBody>
          <a:bodyPr wrap="square" rtlCol="0">
            <a:spAutoFit/>
          </a:bodyPr>
          <a:lstStyle/>
          <a:p>
            <a:endParaRPr lang="en-IN" dirty="0"/>
          </a:p>
        </p:txBody>
      </p:sp>
      <p:sp>
        <p:nvSpPr>
          <p:cNvPr id="19" name="Rectangle: Rounded Corners 18">
            <a:extLst>
              <a:ext uri="{FF2B5EF4-FFF2-40B4-BE49-F238E27FC236}">
                <a16:creationId xmlns:a16="http://schemas.microsoft.com/office/drawing/2014/main" id="{C10EAA4B-F69E-44E8-AE12-A936F9F43931}"/>
              </a:ext>
            </a:extLst>
          </p:cNvPr>
          <p:cNvSpPr/>
          <p:nvPr/>
        </p:nvSpPr>
        <p:spPr>
          <a:xfrm>
            <a:off x="9171431" y="1164593"/>
            <a:ext cx="2782697" cy="2587706"/>
          </a:xfrm>
          <a:prstGeom prst="roundRect">
            <a:avLst>
              <a:gd name="adj" fmla="val 6944"/>
            </a:avLst>
          </a:prstGeom>
          <a:solidFill>
            <a:schemeClr val="accent4"/>
          </a:solidFill>
          <a:ln>
            <a:solidFill>
              <a:schemeClr val="tx1"/>
            </a:solidFill>
          </a:ln>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pPr marL="0" lvl="0" indent="0" algn="l" defTabSz="622300">
              <a:lnSpc>
                <a:spcPct val="90000"/>
              </a:lnSpc>
              <a:spcBef>
                <a:spcPct val="0"/>
              </a:spcBef>
              <a:spcAft>
                <a:spcPct val="35000"/>
              </a:spcAft>
              <a:buNone/>
            </a:pPr>
            <a:r>
              <a:rPr lang="en-GB" sz="1800" b="1" kern="1200" dirty="0"/>
              <a:t>Total Households </a:t>
            </a:r>
          </a:p>
          <a:p>
            <a:pPr marL="0" lvl="0" indent="0" algn="l" defTabSz="622300">
              <a:lnSpc>
                <a:spcPct val="90000"/>
              </a:lnSpc>
              <a:spcBef>
                <a:spcPct val="0"/>
              </a:spcBef>
              <a:spcAft>
                <a:spcPct val="35000"/>
              </a:spcAft>
              <a:buNone/>
            </a:pPr>
            <a:r>
              <a:rPr lang="en-GB" sz="1800" b="1" kern="1200" dirty="0"/>
              <a:t>Registered</a:t>
            </a:r>
          </a:p>
          <a:p>
            <a:pPr marL="0" lvl="0" indent="0" algn="l" defTabSz="533400">
              <a:lnSpc>
                <a:spcPct val="90000"/>
              </a:lnSpc>
              <a:spcBef>
                <a:spcPct val="0"/>
              </a:spcBef>
              <a:spcAft>
                <a:spcPct val="35000"/>
              </a:spcAft>
              <a:buNone/>
            </a:pPr>
            <a:r>
              <a:rPr lang="en-GB" sz="1800" b="1" kern="1200" dirty="0"/>
              <a:t>MHIS – 	1,53,748</a:t>
            </a:r>
          </a:p>
          <a:p>
            <a:pPr marL="0" lvl="0" indent="0" algn="l" defTabSz="533400">
              <a:lnSpc>
                <a:spcPct val="90000"/>
              </a:lnSpc>
              <a:spcBef>
                <a:spcPct val="0"/>
              </a:spcBef>
              <a:spcAft>
                <a:spcPct val="35000"/>
              </a:spcAft>
              <a:buNone/>
            </a:pPr>
            <a:r>
              <a:rPr lang="en-GB" sz="1800" b="1" kern="1200" dirty="0"/>
              <a:t>PMJAY – 	3,11,058</a:t>
            </a:r>
          </a:p>
        </p:txBody>
      </p:sp>
      <p:sp>
        <p:nvSpPr>
          <p:cNvPr id="18" name="Oval 17">
            <a:extLst>
              <a:ext uri="{FF2B5EF4-FFF2-40B4-BE49-F238E27FC236}">
                <a16:creationId xmlns:a16="http://schemas.microsoft.com/office/drawing/2014/main" id="{C266E05B-9E95-4DA7-A214-FF589C37AEDA}"/>
              </a:ext>
            </a:extLst>
          </p:cNvPr>
          <p:cNvSpPr/>
          <p:nvPr/>
        </p:nvSpPr>
        <p:spPr>
          <a:xfrm>
            <a:off x="10102143" y="4203592"/>
            <a:ext cx="53082" cy="53082"/>
          </a:xfrm>
          <a:prstGeom prst="ellipse">
            <a:avLst/>
          </a:prstGeom>
        </p:spPr>
        <p:style>
          <a:lnRef idx="2">
            <a:schemeClr val="lt1">
              <a:hueOff val="0"/>
              <a:satOff val="0"/>
              <a:lumOff val="0"/>
              <a:alphaOff val="0"/>
            </a:schemeClr>
          </a:lnRef>
          <a:fillRef idx="1">
            <a:schemeClr val="accent5">
              <a:alpha val="50000"/>
              <a:hueOff val="-6758543"/>
              <a:satOff val="-17419"/>
              <a:lumOff val="-11765"/>
              <a:alphaOff val="0"/>
            </a:schemeClr>
          </a:fillRef>
          <a:effectRef idx="0">
            <a:schemeClr val="accent5">
              <a:alpha val="50000"/>
              <a:hueOff val="-6758543"/>
              <a:satOff val="-17419"/>
              <a:lumOff val="-11765"/>
              <a:alphaOff val="0"/>
            </a:schemeClr>
          </a:effectRef>
          <a:fontRef idx="minor">
            <a:schemeClr val="tx1"/>
          </a:fontRef>
        </p:style>
      </p:sp>
      <p:graphicFrame>
        <p:nvGraphicFramePr>
          <p:cNvPr id="7" name="Table 6">
            <a:extLst>
              <a:ext uri="{FF2B5EF4-FFF2-40B4-BE49-F238E27FC236}">
                <a16:creationId xmlns:a16="http://schemas.microsoft.com/office/drawing/2014/main" id="{520CD34D-EF13-4FB3-9C2C-5B6AC8EAB974}"/>
              </a:ext>
            </a:extLst>
          </p:cNvPr>
          <p:cNvGraphicFramePr>
            <a:graphicFrameLocks noGrp="1"/>
          </p:cNvGraphicFramePr>
          <p:nvPr>
            <p:extLst>
              <p:ext uri="{D42A27DB-BD31-4B8C-83A1-F6EECF244321}">
                <p14:modId xmlns:p14="http://schemas.microsoft.com/office/powerpoint/2010/main" val="3948950582"/>
              </p:ext>
            </p:extLst>
          </p:nvPr>
        </p:nvGraphicFramePr>
        <p:xfrm>
          <a:off x="155575" y="1188721"/>
          <a:ext cx="8910604" cy="5304145"/>
        </p:xfrm>
        <a:graphic>
          <a:graphicData uri="http://schemas.openxmlformats.org/drawingml/2006/table">
            <a:tbl>
              <a:tblPr>
                <a:tableStyleId>{5C22544A-7EE6-4342-B048-85BDC9FD1C3A}</a:tableStyleId>
              </a:tblPr>
              <a:tblGrid>
                <a:gridCol w="620022">
                  <a:extLst>
                    <a:ext uri="{9D8B030D-6E8A-4147-A177-3AD203B41FA5}">
                      <a16:colId xmlns:a16="http://schemas.microsoft.com/office/drawing/2014/main" val="79254882"/>
                    </a:ext>
                  </a:extLst>
                </a:gridCol>
                <a:gridCol w="2143505">
                  <a:extLst>
                    <a:ext uri="{9D8B030D-6E8A-4147-A177-3AD203B41FA5}">
                      <a16:colId xmlns:a16="http://schemas.microsoft.com/office/drawing/2014/main" val="3478780668"/>
                    </a:ext>
                  </a:extLst>
                </a:gridCol>
                <a:gridCol w="850316">
                  <a:extLst>
                    <a:ext uri="{9D8B030D-6E8A-4147-A177-3AD203B41FA5}">
                      <a16:colId xmlns:a16="http://schemas.microsoft.com/office/drawing/2014/main" val="801476367"/>
                    </a:ext>
                  </a:extLst>
                </a:gridCol>
                <a:gridCol w="1541198">
                  <a:extLst>
                    <a:ext uri="{9D8B030D-6E8A-4147-A177-3AD203B41FA5}">
                      <a16:colId xmlns:a16="http://schemas.microsoft.com/office/drawing/2014/main" val="2122110510"/>
                    </a:ext>
                  </a:extLst>
                </a:gridCol>
                <a:gridCol w="1328619">
                  <a:extLst>
                    <a:ext uri="{9D8B030D-6E8A-4147-A177-3AD203B41FA5}">
                      <a16:colId xmlns:a16="http://schemas.microsoft.com/office/drawing/2014/main" val="936159947"/>
                    </a:ext>
                  </a:extLst>
                </a:gridCol>
                <a:gridCol w="921176">
                  <a:extLst>
                    <a:ext uri="{9D8B030D-6E8A-4147-A177-3AD203B41FA5}">
                      <a16:colId xmlns:a16="http://schemas.microsoft.com/office/drawing/2014/main" val="1404341939"/>
                    </a:ext>
                  </a:extLst>
                </a:gridCol>
                <a:gridCol w="1505768">
                  <a:extLst>
                    <a:ext uri="{9D8B030D-6E8A-4147-A177-3AD203B41FA5}">
                      <a16:colId xmlns:a16="http://schemas.microsoft.com/office/drawing/2014/main" val="3940077065"/>
                    </a:ext>
                  </a:extLst>
                </a:gridCol>
              </a:tblGrid>
              <a:tr h="316358">
                <a:tc gridSpan="7">
                  <a:txBody>
                    <a:bodyPr/>
                    <a:lstStyle/>
                    <a:p>
                      <a:pPr algn="ctr" fontAlgn="ctr"/>
                      <a:r>
                        <a:rPr lang="en-US" sz="1600" b="1" i="0" u="none" strike="noStrike" dirty="0">
                          <a:solidFill>
                            <a:schemeClr val="bg1"/>
                          </a:solidFill>
                          <a:effectLst/>
                          <a:latin typeface="Calibri" panose="020F0502020204030204" pitchFamily="34" charset="0"/>
                        </a:rPr>
                        <a:t>DISTRICT WISE REGISTRATION REPORT AS ON 30.06.2022</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rgbClr val="92D05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783072604"/>
                  </a:ext>
                </a:extLst>
              </a:tr>
              <a:tr h="558775">
                <a:tc>
                  <a:txBody>
                    <a:bodyPr/>
                    <a:lstStyle/>
                    <a:p>
                      <a:pPr algn="ctr" fontAlgn="ctr"/>
                      <a:r>
                        <a:rPr lang="en-IN" sz="1200" b="1" i="0" u="none" strike="noStrike" dirty="0">
                          <a:solidFill>
                            <a:srgbClr val="000000"/>
                          </a:solidFill>
                          <a:effectLst/>
                          <a:latin typeface="Calibri" panose="020F0502020204030204" pitchFamily="34" charset="0"/>
                        </a:rPr>
                        <a:t>Sl. No. </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bg1">
                        <a:lumMod val="95000"/>
                      </a:schemeClr>
                    </a:solidFill>
                  </a:tcPr>
                </a:tc>
                <a:tc>
                  <a:txBody>
                    <a:bodyPr/>
                    <a:lstStyle/>
                    <a:p>
                      <a:pPr algn="ctr" fontAlgn="ctr"/>
                      <a:r>
                        <a:rPr lang="en-IN" sz="1200" b="1" i="0" u="none" strike="noStrike" dirty="0">
                          <a:solidFill>
                            <a:srgbClr val="000000"/>
                          </a:solidFill>
                          <a:effectLst/>
                          <a:latin typeface="Calibri" panose="020F0502020204030204" pitchFamily="34" charset="0"/>
                        </a:rPr>
                        <a:t>Name Of District</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bg1">
                        <a:lumMod val="95000"/>
                      </a:schemeClr>
                    </a:solidFill>
                  </a:tcPr>
                </a:tc>
                <a:tc>
                  <a:txBody>
                    <a:bodyPr/>
                    <a:lstStyle/>
                    <a:p>
                      <a:pPr algn="ctr" fontAlgn="ctr"/>
                      <a:r>
                        <a:rPr lang="en-IN" sz="1200" b="1" i="0" u="none" strike="noStrike" dirty="0">
                          <a:solidFill>
                            <a:srgbClr val="000000"/>
                          </a:solidFill>
                          <a:effectLst/>
                          <a:latin typeface="Calibri" panose="020F0502020204030204" pitchFamily="34" charset="0"/>
                        </a:rPr>
                        <a:t>Total HHs</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a:solidFill>
                            <a:srgbClr val="000000"/>
                          </a:solidFill>
                          <a:effectLst/>
                          <a:latin typeface="Calibri" panose="020F0502020204030204" pitchFamily="34" charset="0"/>
                        </a:rPr>
                        <a:t>Total HHs (minus 10% govt. employees)</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bg1">
                        <a:lumMod val="95000"/>
                      </a:schemeClr>
                    </a:solidFill>
                  </a:tcPr>
                </a:tc>
                <a:tc>
                  <a:txBody>
                    <a:bodyPr/>
                    <a:lstStyle/>
                    <a:p>
                      <a:pPr algn="ctr" fontAlgn="ctr"/>
                      <a:r>
                        <a:rPr lang="en-IN" sz="1200" b="1" i="0" u="none" strike="noStrike" dirty="0">
                          <a:solidFill>
                            <a:srgbClr val="000000"/>
                          </a:solidFill>
                          <a:effectLst/>
                          <a:latin typeface="Calibri" panose="020F0502020204030204" pitchFamily="34" charset="0"/>
                        </a:rPr>
                        <a:t>Total Beneficiaries Verified</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bg1">
                        <a:lumMod val="95000"/>
                      </a:schemeClr>
                    </a:solidFill>
                  </a:tcPr>
                </a:tc>
                <a:tc>
                  <a:txBody>
                    <a:bodyPr/>
                    <a:lstStyle/>
                    <a:p>
                      <a:pPr algn="ctr" fontAlgn="ctr"/>
                      <a:r>
                        <a:rPr lang="en-IN" sz="1200" b="1" i="0" u="none" strike="noStrike" dirty="0">
                          <a:solidFill>
                            <a:srgbClr val="000000"/>
                          </a:solidFill>
                          <a:effectLst/>
                          <a:latin typeface="Calibri" panose="020F0502020204030204" pitchFamily="34" charset="0"/>
                        </a:rPr>
                        <a:t>Total Families Verified</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bg1">
                        <a:lumMod val="95000"/>
                      </a:schemeClr>
                    </a:solidFill>
                  </a:tcPr>
                </a:tc>
                <a:tc>
                  <a:txBody>
                    <a:bodyPr/>
                    <a:lstStyle/>
                    <a:p>
                      <a:pPr algn="ctr" fontAlgn="ctr"/>
                      <a:r>
                        <a:rPr lang="en-IN" sz="1200" b="1" i="0" u="none" strike="noStrike" dirty="0">
                          <a:solidFill>
                            <a:srgbClr val="000000"/>
                          </a:solidFill>
                          <a:effectLst/>
                          <a:latin typeface="Calibri" panose="020F0502020204030204" pitchFamily="34" charset="0"/>
                        </a:rPr>
                        <a:t>Percentage of Registration</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66202550"/>
                  </a:ext>
                </a:extLst>
              </a:tr>
              <a:tr h="316358">
                <a:tc>
                  <a:txBody>
                    <a:bodyPr/>
                    <a:lstStyle/>
                    <a:p>
                      <a:pPr algn="ctr" fontAlgn="b"/>
                      <a:r>
                        <a:rPr lang="en-IN" sz="12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EAST GARO HILLS</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44145</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39731</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69417</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18242</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45.91%</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extLst>
                  <a:ext uri="{0D108BD9-81ED-4DB2-BD59-A6C34878D82A}">
                    <a16:rowId xmlns:a16="http://schemas.microsoft.com/office/drawing/2014/main" val="1326048796"/>
                  </a:ext>
                </a:extLst>
              </a:tr>
              <a:tr h="316358">
                <a:tc>
                  <a:txBody>
                    <a:bodyPr/>
                    <a:lstStyle/>
                    <a:p>
                      <a:pPr algn="ctr" fontAlgn="b"/>
                      <a:r>
                        <a:rPr lang="en-IN" sz="120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NORTH GARO HILLS</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46372</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41735</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99897</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25110</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60.17%</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extLst>
                  <a:ext uri="{0D108BD9-81ED-4DB2-BD59-A6C34878D82A}">
                    <a16:rowId xmlns:a16="http://schemas.microsoft.com/office/drawing/2014/main" val="2287548016"/>
                  </a:ext>
                </a:extLst>
              </a:tr>
              <a:tr h="316358">
                <a:tc>
                  <a:txBody>
                    <a:bodyPr/>
                    <a:lstStyle/>
                    <a:p>
                      <a:pPr algn="ctr" fontAlgn="b"/>
                      <a:r>
                        <a:rPr lang="en-IN" sz="12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SOUTH GARO HILLS</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45077</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40570</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80656</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22837</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56.29%</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extLst>
                  <a:ext uri="{0D108BD9-81ED-4DB2-BD59-A6C34878D82A}">
                    <a16:rowId xmlns:a16="http://schemas.microsoft.com/office/drawing/2014/main" val="524565908"/>
                  </a:ext>
                </a:extLst>
              </a:tr>
              <a:tr h="316358">
                <a:tc>
                  <a:txBody>
                    <a:bodyPr/>
                    <a:lstStyle/>
                    <a:p>
                      <a:pPr algn="ctr" fontAlgn="b"/>
                      <a:r>
                        <a:rPr lang="en-IN" sz="1200" b="0" i="0" u="none" strike="noStrike" dirty="0">
                          <a:solidFill>
                            <a:srgbClr val="000000"/>
                          </a:solidFill>
                          <a:effectLst/>
                          <a:latin typeface="Calibri" panose="020F0502020204030204" pitchFamily="34" charset="0"/>
                        </a:rPr>
                        <a:t>4</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SOUTH WEST GARO HILLS</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39806</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35826</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107680</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32401</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90.44%</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extLst>
                  <a:ext uri="{0D108BD9-81ED-4DB2-BD59-A6C34878D82A}">
                    <a16:rowId xmlns:a16="http://schemas.microsoft.com/office/drawing/2014/main" val="749440361"/>
                  </a:ext>
                </a:extLst>
              </a:tr>
              <a:tr h="316358">
                <a:tc>
                  <a:txBody>
                    <a:bodyPr/>
                    <a:lstStyle/>
                    <a:p>
                      <a:pPr algn="ctr" fontAlgn="b"/>
                      <a:r>
                        <a:rPr lang="en-IN" sz="1200" b="0"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WEST GARO HILLS</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107590</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96831</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176699</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56800</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58.66%</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extLst>
                  <a:ext uri="{0D108BD9-81ED-4DB2-BD59-A6C34878D82A}">
                    <a16:rowId xmlns:a16="http://schemas.microsoft.com/office/drawing/2014/main" val="124804930"/>
                  </a:ext>
                </a:extLst>
              </a:tr>
              <a:tr h="316358">
                <a:tc gridSpan="2">
                  <a:txBody>
                    <a:bodyPr/>
                    <a:lstStyle/>
                    <a:p>
                      <a:pPr algn="ctr" fontAlgn="b"/>
                      <a:r>
                        <a:rPr lang="en-US" sz="1200" b="1" i="0" u="none" strike="noStrike" dirty="0">
                          <a:solidFill>
                            <a:srgbClr val="000000"/>
                          </a:solidFill>
                          <a:effectLst/>
                          <a:latin typeface="Calibri" panose="020F0502020204030204" pitchFamily="34" charset="0"/>
                        </a:rPr>
                        <a:t>Total in Garo Hills Division</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bg1">
                        <a:lumMod val="95000"/>
                      </a:schemeClr>
                    </a:solidFill>
                  </a:tcPr>
                </a:tc>
                <a:tc hMerge="1">
                  <a:txBody>
                    <a:bodyPr/>
                    <a:lstStyle/>
                    <a:p>
                      <a:endParaRPr lang="en-IN"/>
                    </a:p>
                  </a:txBody>
                  <a:tcPr/>
                </a:tc>
                <a:tc>
                  <a:txBody>
                    <a:bodyPr/>
                    <a:lstStyle/>
                    <a:p>
                      <a:pPr algn="ctr" fontAlgn="b"/>
                      <a:r>
                        <a:rPr lang="en-IN" sz="1200" b="1" i="0" u="none" strike="noStrike" dirty="0">
                          <a:solidFill>
                            <a:srgbClr val="000000"/>
                          </a:solidFill>
                          <a:effectLst/>
                          <a:latin typeface="Calibri" panose="020F0502020204030204" pitchFamily="34" charset="0"/>
                        </a:rPr>
                        <a:t>282990</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bg1">
                        <a:lumMod val="95000"/>
                      </a:schemeClr>
                    </a:solidFill>
                  </a:tcPr>
                </a:tc>
                <a:tc>
                  <a:txBody>
                    <a:bodyPr/>
                    <a:lstStyle/>
                    <a:p>
                      <a:pPr algn="ctr" fontAlgn="b"/>
                      <a:r>
                        <a:rPr lang="en-IN" sz="1200" b="1" i="0" u="none" strike="noStrike" dirty="0">
                          <a:solidFill>
                            <a:srgbClr val="000000"/>
                          </a:solidFill>
                          <a:effectLst/>
                          <a:latin typeface="Calibri" panose="020F0502020204030204" pitchFamily="34" charset="0"/>
                        </a:rPr>
                        <a:t>254693</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bg1">
                        <a:lumMod val="95000"/>
                      </a:schemeClr>
                    </a:solidFill>
                  </a:tcPr>
                </a:tc>
                <a:tc>
                  <a:txBody>
                    <a:bodyPr/>
                    <a:lstStyle/>
                    <a:p>
                      <a:pPr algn="ctr" fontAlgn="b"/>
                      <a:r>
                        <a:rPr lang="en-IN" sz="1200" b="1" i="0" u="none" strike="noStrike">
                          <a:solidFill>
                            <a:srgbClr val="000000"/>
                          </a:solidFill>
                          <a:effectLst/>
                          <a:latin typeface="Calibri" panose="020F0502020204030204" pitchFamily="34" charset="0"/>
                        </a:rPr>
                        <a:t>534349</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bg1">
                        <a:lumMod val="95000"/>
                      </a:schemeClr>
                    </a:solidFill>
                  </a:tcPr>
                </a:tc>
                <a:tc>
                  <a:txBody>
                    <a:bodyPr/>
                    <a:lstStyle/>
                    <a:p>
                      <a:pPr algn="ctr" fontAlgn="b"/>
                      <a:r>
                        <a:rPr lang="en-IN" sz="1200" b="1" i="0" u="none" strike="noStrike">
                          <a:solidFill>
                            <a:srgbClr val="000000"/>
                          </a:solidFill>
                          <a:effectLst/>
                          <a:latin typeface="Calibri" panose="020F0502020204030204" pitchFamily="34" charset="0"/>
                        </a:rPr>
                        <a:t>155390</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bg1">
                        <a:lumMod val="95000"/>
                      </a:schemeClr>
                    </a:solidFill>
                  </a:tcPr>
                </a:tc>
                <a:tc>
                  <a:txBody>
                    <a:bodyPr/>
                    <a:lstStyle/>
                    <a:p>
                      <a:pPr algn="ctr" fontAlgn="b"/>
                      <a:r>
                        <a:rPr lang="en-IN" sz="1200" b="1" i="0" u="none" strike="noStrike">
                          <a:solidFill>
                            <a:srgbClr val="000000"/>
                          </a:solidFill>
                          <a:effectLst/>
                          <a:latin typeface="Calibri" panose="020F0502020204030204" pitchFamily="34" charset="0"/>
                        </a:rPr>
                        <a:t>61.01%</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79550343"/>
                  </a:ext>
                </a:extLst>
              </a:tr>
              <a:tr h="316358">
                <a:tc>
                  <a:txBody>
                    <a:bodyPr/>
                    <a:lstStyle/>
                    <a:p>
                      <a:pPr algn="ctr" fontAlgn="b"/>
                      <a:r>
                        <a:rPr lang="en-IN" sz="1200" b="0" i="0" u="none" strike="noStrike" dirty="0">
                          <a:solidFill>
                            <a:srgbClr val="000000"/>
                          </a:solidFill>
                          <a:effectLst/>
                          <a:latin typeface="Calibri" panose="020F0502020204030204" pitchFamily="34" charset="0"/>
                        </a:rPr>
                        <a:t>6</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EAST JAINTIA HILLS</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29724</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26752</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104263</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23290</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87.06%</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extLst>
                  <a:ext uri="{0D108BD9-81ED-4DB2-BD59-A6C34878D82A}">
                    <a16:rowId xmlns:a16="http://schemas.microsoft.com/office/drawing/2014/main" val="1271626110"/>
                  </a:ext>
                </a:extLst>
              </a:tr>
              <a:tr h="316358">
                <a:tc>
                  <a:txBody>
                    <a:bodyPr/>
                    <a:lstStyle/>
                    <a:p>
                      <a:pPr algn="ctr" fontAlgn="b"/>
                      <a:r>
                        <a:rPr lang="en-IN" sz="1200" b="0" i="0" u="none" strike="noStrike" dirty="0">
                          <a:solidFill>
                            <a:srgbClr val="000000"/>
                          </a:solidFill>
                          <a:effectLst/>
                          <a:latin typeface="Calibri" panose="020F0502020204030204" pitchFamily="34" charset="0"/>
                        </a:rPr>
                        <a:t>7</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EAST KHASI HILLS</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242511</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218260</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429923</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128366</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58.81%</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extLst>
                  <a:ext uri="{0D108BD9-81ED-4DB2-BD59-A6C34878D82A}">
                    <a16:rowId xmlns:a16="http://schemas.microsoft.com/office/drawing/2014/main" val="49643741"/>
                  </a:ext>
                </a:extLst>
              </a:tr>
              <a:tr h="316358">
                <a:tc>
                  <a:txBody>
                    <a:bodyPr/>
                    <a:lstStyle/>
                    <a:p>
                      <a:pPr algn="ctr" fontAlgn="b"/>
                      <a:r>
                        <a:rPr lang="en-IN" sz="1200" b="0" i="0" u="none" strike="noStrike" dirty="0">
                          <a:solidFill>
                            <a:srgbClr val="000000"/>
                          </a:solidFill>
                          <a:effectLst/>
                          <a:latin typeface="Calibri" panose="020F0502020204030204" pitchFamily="34" charset="0"/>
                        </a:rPr>
                        <a:t>8</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RIBHOI</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87968</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79172</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164355</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42404</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53.56%</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extLst>
                  <a:ext uri="{0D108BD9-81ED-4DB2-BD59-A6C34878D82A}">
                    <a16:rowId xmlns:a16="http://schemas.microsoft.com/office/drawing/2014/main" val="2039207953"/>
                  </a:ext>
                </a:extLst>
              </a:tr>
              <a:tr h="316358">
                <a:tc>
                  <a:txBody>
                    <a:bodyPr/>
                    <a:lstStyle/>
                    <a:p>
                      <a:pPr algn="ctr" fontAlgn="b"/>
                      <a:r>
                        <a:rPr lang="en-IN" sz="1200" b="0" i="0" u="none" strike="noStrike" dirty="0">
                          <a:solidFill>
                            <a:srgbClr val="000000"/>
                          </a:solidFill>
                          <a:effectLst/>
                          <a:latin typeface="Calibri" panose="020F0502020204030204" pitchFamily="34" charset="0"/>
                        </a:rPr>
                        <a:t>9</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SOUTH WEST KHASI HILLS</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32002</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28802</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73390</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18158</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63.04%</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extLst>
                  <a:ext uri="{0D108BD9-81ED-4DB2-BD59-A6C34878D82A}">
                    <a16:rowId xmlns:a16="http://schemas.microsoft.com/office/drawing/2014/main" val="3227552067"/>
                  </a:ext>
                </a:extLst>
              </a:tr>
              <a:tr h="316358">
                <a:tc>
                  <a:txBody>
                    <a:bodyPr/>
                    <a:lstStyle/>
                    <a:p>
                      <a:pPr algn="ctr" fontAlgn="b"/>
                      <a:r>
                        <a:rPr lang="en-IN" sz="1200" b="0" i="0" u="none" strike="noStrike" dirty="0">
                          <a:solidFill>
                            <a:srgbClr val="000000"/>
                          </a:solidFill>
                          <a:effectLst/>
                          <a:latin typeface="Calibri" panose="020F0502020204030204" pitchFamily="34" charset="0"/>
                        </a:rPr>
                        <a:t>10</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WEST JAINTIA HILLS</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81751</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73576</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229759</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53470</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72.67%</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extLst>
                  <a:ext uri="{0D108BD9-81ED-4DB2-BD59-A6C34878D82A}">
                    <a16:rowId xmlns:a16="http://schemas.microsoft.com/office/drawing/2014/main" val="4173778795"/>
                  </a:ext>
                </a:extLst>
              </a:tr>
              <a:tr h="316358">
                <a:tc>
                  <a:txBody>
                    <a:bodyPr/>
                    <a:lstStyle/>
                    <a:p>
                      <a:pPr algn="ctr" fontAlgn="b"/>
                      <a:r>
                        <a:rPr lang="en-IN" sz="1200" b="0" i="0" u="none" strike="noStrike" dirty="0">
                          <a:solidFill>
                            <a:srgbClr val="000000"/>
                          </a:solidFill>
                          <a:effectLst/>
                          <a:latin typeface="Calibri" panose="020F0502020204030204" pitchFamily="34" charset="0"/>
                        </a:rPr>
                        <a:t>11</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WEST KHASI HILLS</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80337</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dirty="0">
                          <a:solidFill>
                            <a:srgbClr val="000000"/>
                          </a:solidFill>
                          <a:effectLst/>
                          <a:latin typeface="Calibri" panose="020F0502020204030204" pitchFamily="34" charset="0"/>
                        </a:rPr>
                        <a:t>72304</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187172</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43728</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tc>
                  <a:txBody>
                    <a:bodyPr/>
                    <a:lstStyle/>
                    <a:p>
                      <a:pPr algn="ctr" fontAlgn="b"/>
                      <a:r>
                        <a:rPr lang="en-IN" sz="1200" b="0" i="0" u="none" strike="noStrike">
                          <a:solidFill>
                            <a:srgbClr val="000000"/>
                          </a:solidFill>
                          <a:effectLst/>
                          <a:latin typeface="Calibri" panose="020F0502020204030204" pitchFamily="34" charset="0"/>
                        </a:rPr>
                        <a:t>60.48%</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noFill/>
                  </a:tcPr>
                </a:tc>
                <a:extLst>
                  <a:ext uri="{0D108BD9-81ED-4DB2-BD59-A6C34878D82A}">
                    <a16:rowId xmlns:a16="http://schemas.microsoft.com/office/drawing/2014/main" val="4069262141"/>
                  </a:ext>
                </a:extLst>
              </a:tr>
              <a:tr h="316358">
                <a:tc gridSpan="2">
                  <a:txBody>
                    <a:bodyPr/>
                    <a:lstStyle/>
                    <a:p>
                      <a:pPr algn="ctr" fontAlgn="b"/>
                      <a:r>
                        <a:rPr lang="en-US" sz="1200" b="1" i="0" u="none" strike="noStrike" dirty="0">
                          <a:solidFill>
                            <a:srgbClr val="000000"/>
                          </a:solidFill>
                          <a:effectLst/>
                          <a:latin typeface="Calibri" panose="020F0502020204030204" pitchFamily="34" charset="0"/>
                        </a:rPr>
                        <a:t>Total in Khasi &amp; </a:t>
                      </a:r>
                      <a:r>
                        <a:rPr lang="en-US" sz="1200" b="1" i="0" u="none" strike="noStrike" dirty="0" err="1">
                          <a:solidFill>
                            <a:srgbClr val="000000"/>
                          </a:solidFill>
                          <a:effectLst/>
                          <a:latin typeface="Calibri" panose="020F0502020204030204" pitchFamily="34" charset="0"/>
                        </a:rPr>
                        <a:t>Jaintia</a:t>
                      </a:r>
                      <a:r>
                        <a:rPr lang="en-US" sz="1200" b="1" i="0" u="none" strike="noStrike" dirty="0">
                          <a:solidFill>
                            <a:srgbClr val="000000"/>
                          </a:solidFill>
                          <a:effectLst/>
                          <a:latin typeface="Calibri" panose="020F0502020204030204" pitchFamily="34" charset="0"/>
                        </a:rPr>
                        <a:t> Hills Division</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accent1">
                        <a:lumMod val="40000"/>
                        <a:lumOff val="60000"/>
                      </a:schemeClr>
                    </a:solidFill>
                  </a:tcPr>
                </a:tc>
                <a:tc hMerge="1">
                  <a:txBody>
                    <a:bodyPr/>
                    <a:lstStyle/>
                    <a:p>
                      <a:endParaRPr lang="en-IN"/>
                    </a:p>
                  </a:txBody>
                  <a:tcPr/>
                </a:tc>
                <a:tc>
                  <a:txBody>
                    <a:bodyPr/>
                    <a:lstStyle/>
                    <a:p>
                      <a:pPr algn="ctr" fontAlgn="b"/>
                      <a:r>
                        <a:rPr lang="en-IN" sz="1200" b="1" i="0" u="none" strike="noStrike" dirty="0">
                          <a:solidFill>
                            <a:srgbClr val="000000"/>
                          </a:solidFill>
                          <a:effectLst/>
                          <a:latin typeface="Calibri" panose="020F0502020204030204" pitchFamily="34" charset="0"/>
                        </a:rPr>
                        <a:t>554293</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accent1">
                        <a:lumMod val="40000"/>
                        <a:lumOff val="60000"/>
                      </a:schemeClr>
                    </a:solidFill>
                  </a:tcPr>
                </a:tc>
                <a:tc>
                  <a:txBody>
                    <a:bodyPr/>
                    <a:lstStyle/>
                    <a:p>
                      <a:pPr algn="ctr" fontAlgn="b"/>
                      <a:r>
                        <a:rPr lang="en-IN" sz="1200" b="1" i="0" u="none" strike="noStrike" dirty="0">
                          <a:solidFill>
                            <a:srgbClr val="000000"/>
                          </a:solidFill>
                          <a:effectLst/>
                          <a:latin typeface="Calibri" panose="020F0502020204030204" pitchFamily="34" charset="0"/>
                        </a:rPr>
                        <a:t>498866</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accent1">
                        <a:lumMod val="40000"/>
                        <a:lumOff val="60000"/>
                      </a:schemeClr>
                    </a:solidFill>
                  </a:tcPr>
                </a:tc>
                <a:tc>
                  <a:txBody>
                    <a:bodyPr/>
                    <a:lstStyle/>
                    <a:p>
                      <a:pPr algn="ctr" fontAlgn="b"/>
                      <a:r>
                        <a:rPr lang="en-IN" sz="1200" b="1" i="0" u="none" strike="noStrike">
                          <a:solidFill>
                            <a:srgbClr val="000000"/>
                          </a:solidFill>
                          <a:effectLst/>
                          <a:latin typeface="Calibri" panose="020F0502020204030204" pitchFamily="34" charset="0"/>
                        </a:rPr>
                        <a:t>1188862</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accent1">
                        <a:lumMod val="40000"/>
                        <a:lumOff val="60000"/>
                      </a:schemeClr>
                    </a:solidFill>
                  </a:tcPr>
                </a:tc>
                <a:tc>
                  <a:txBody>
                    <a:bodyPr/>
                    <a:lstStyle/>
                    <a:p>
                      <a:pPr algn="ctr" fontAlgn="b"/>
                      <a:r>
                        <a:rPr lang="en-IN" sz="1200" b="1" i="0" u="none" strike="noStrike">
                          <a:solidFill>
                            <a:srgbClr val="000000"/>
                          </a:solidFill>
                          <a:effectLst/>
                          <a:latin typeface="Calibri" panose="020F0502020204030204" pitchFamily="34" charset="0"/>
                        </a:rPr>
                        <a:t>309416</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accent1">
                        <a:lumMod val="40000"/>
                        <a:lumOff val="60000"/>
                      </a:schemeClr>
                    </a:solidFill>
                  </a:tcPr>
                </a:tc>
                <a:tc>
                  <a:txBody>
                    <a:bodyPr/>
                    <a:lstStyle/>
                    <a:p>
                      <a:pPr algn="ctr" fontAlgn="b"/>
                      <a:r>
                        <a:rPr lang="en-IN" sz="1200" b="1" i="0" u="none" strike="noStrike">
                          <a:solidFill>
                            <a:srgbClr val="000000"/>
                          </a:solidFill>
                          <a:effectLst/>
                          <a:latin typeface="Calibri" panose="020F0502020204030204" pitchFamily="34" charset="0"/>
                        </a:rPr>
                        <a:t>62.02%</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21808108"/>
                  </a:ext>
                </a:extLst>
              </a:tr>
              <a:tr h="316358">
                <a:tc gridSpan="2">
                  <a:txBody>
                    <a:bodyPr/>
                    <a:lstStyle/>
                    <a:p>
                      <a:pPr algn="ctr" fontAlgn="b"/>
                      <a:r>
                        <a:rPr lang="en-IN" sz="1200" b="1" i="0" u="none" strike="noStrike" dirty="0">
                          <a:solidFill>
                            <a:srgbClr val="000000"/>
                          </a:solidFill>
                          <a:effectLst/>
                          <a:latin typeface="Calibri" panose="020F0502020204030204" pitchFamily="34" charset="0"/>
                        </a:rPr>
                        <a:t>Total of All Districts</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accent4">
                        <a:lumMod val="20000"/>
                        <a:lumOff val="80000"/>
                      </a:schemeClr>
                    </a:solidFill>
                  </a:tcPr>
                </a:tc>
                <a:tc hMerge="1">
                  <a:txBody>
                    <a:bodyPr/>
                    <a:lstStyle/>
                    <a:p>
                      <a:endParaRPr lang="en-IN"/>
                    </a:p>
                  </a:txBody>
                  <a:tcPr/>
                </a:tc>
                <a:tc>
                  <a:txBody>
                    <a:bodyPr/>
                    <a:lstStyle/>
                    <a:p>
                      <a:pPr algn="ctr" fontAlgn="b"/>
                      <a:r>
                        <a:rPr lang="en-IN" sz="1200" b="1" i="0" u="none" strike="noStrike">
                          <a:solidFill>
                            <a:srgbClr val="000000"/>
                          </a:solidFill>
                          <a:effectLst/>
                          <a:latin typeface="Calibri" panose="020F0502020204030204" pitchFamily="34" charset="0"/>
                        </a:rPr>
                        <a:t>837283</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accent4">
                        <a:lumMod val="20000"/>
                        <a:lumOff val="80000"/>
                      </a:schemeClr>
                    </a:solidFill>
                  </a:tcPr>
                </a:tc>
                <a:tc>
                  <a:txBody>
                    <a:bodyPr/>
                    <a:lstStyle/>
                    <a:p>
                      <a:pPr algn="ctr" fontAlgn="b"/>
                      <a:r>
                        <a:rPr lang="en-IN" sz="1200" b="1" i="0" u="none" strike="noStrike" dirty="0">
                          <a:solidFill>
                            <a:srgbClr val="000000"/>
                          </a:solidFill>
                          <a:effectLst/>
                          <a:latin typeface="Calibri" panose="020F0502020204030204" pitchFamily="34" charset="0"/>
                        </a:rPr>
                        <a:t>753559</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accent4">
                        <a:lumMod val="20000"/>
                        <a:lumOff val="80000"/>
                      </a:schemeClr>
                    </a:solidFill>
                  </a:tcPr>
                </a:tc>
                <a:tc>
                  <a:txBody>
                    <a:bodyPr/>
                    <a:lstStyle/>
                    <a:p>
                      <a:pPr algn="ctr" fontAlgn="b"/>
                      <a:r>
                        <a:rPr lang="en-IN" sz="1200" b="1" i="0" u="none" strike="noStrike">
                          <a:solidFill>
                            <a:srgbClr val="000000"/>
                          </a:solidFill>
                          <a:effectLst/>
                          <a:latin typeface="Calibri" panose="020F0502020204030204" pitchFamily="34" charset="0"/>
                        </a:rPr>
                        <a:t>1723211</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accent4">
                        <a:lumMod val="20000"/>
                        <a:lumOff val="80000"/>
                      </a:schemeClr>
                    </a:solidFill>
                  </a:tcPr>
                </a:tc>
                <a:tc>
                  <a:txBody>
                    <a:bodyPr/>
                    <a:lstStyle/>
                    <a:p>
                      <a:pPr algn="ctr" fontAlgn="b"/>
                      <a:r>
                        <a:rPr lang="en-IN" sz="1200" b="1" i="0" u="none" strike="noStrike">
                          <a:solidFill>
                            <a:srgbClr val="000000"/>
                          </a:solidFill>
                          <a:effectLst/>
                          <a:latin typeface="Calibri" panose="020F0502020204030204" pitchFamily="34" charset="0"/>
                        </a:rPr>
                        <a:t>464806</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accent4">
                        <a:lumMod val="20000"/>
                        <a:lumOff val="80000"/>
                      </a:schemeClr>
                    </a:solidFill>
                  </a:tcPr>
                </a:tc>
                <a:tc>
                  <a:txBody>
                    <a:bodyPr/>
                    <a:lstStyle/>
                    <a:p>
                      <a:pPr algn="ctr" fontAlgn="b"/>
                      <a:r>
                        <a:rPr lang="en-IN" sz="1200" b="1" i="0" u="none" strike="noStrike" dirty="0">
                          <a:solidFill>
                            <a:srgbClr val="000000"/>
                          </a:solidFill>
                          <a:effectLst/>
                          <a:latin typeface="Calibri" panose="020F0502020204030204" pitchFamily="34" charset="0"/>
                        </a:rPr>
                        <a:t>61.68%</a:t>
                      </a:r>
                    </a:p>
                  </a:txBody>
                  <a:tcPr marL="9525" marR="9525" marT="9525" marB="0" anchor="ctr">
                    <a:lnL w="12700" cap="flat" cmpd="sng" algn="ctr">
                      <a:solidFill>
                        <a:srgbClr val="227176"/>
                      </a:solidFill>
                      <a:prstDash val="solid"/>
                      <a:round/>
                      <a:headEnd type="none" w="med" len="med"/>
                      <a:tailEnd type="none" w="med" len="med"/>
                    </a:lnL>
                    <a:lnR w="12700" cap="flat" cmpd="sng" algn="ctr">
                      <a:solidFill>
                        <a:srgbClr val="227176"/>
                      </a:solidFill>
                      <a:prstDash val="solid"/>
                      <a:round/>
                      <a:headEnd type="none" w="med" len="med"/>
                      <a:tailEnd type="none" w="med" len="med"/>
                    </a:lnR>
                    <a:lnT w="12700" cap="flat" cmpd="sng" algn="ctr">
                      <a:solidFill>
                        <a:srgbClr val="227176"/>
                      </a:solidFill>
                      <a:prstDash val="solid"/>
                      <a:round/>
                      <a:headEnd type="none" w="med" len="med"/>
                      <a:tailEnd type="none" w="med" len="med"/>
                    </a:lnT>
                    <a:lnB w="12700" cap="flat" cmpd="sng" algn="ctr">
                      <a:solidFill>
                        <a:srgbClr val="227176"/>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02796015"/>
                  </a:ext>
                </a:extLst>
              </a:tr>
            </a:tbl>
          </a:graphicData>
        </a:graphic>
      </p:graphicFrame>
      <p:sp>
        <p:nvSpPr>
          <p:cNvPr id="22" name="Rectangle: Rounded Corners 21">
            <a:extLst>
              <a:ext uri="{FF2B5EF4-FFF2-40B4-BE49-F238E27FC236}">
                <a16:creationId xmlns:a16="http://schemas.microsoft.com/office/drawing/2014/main" id="{E2CE4B54-A2EF-4A5A-A546-8C549DDBE1EC}"/>
              </a:ext>
            </a:extLst>
          </p:cNvPr>
          <p:cNvSpPr/>
          <p:nvPr/>
        </p:nvSpPr>
        <p:spPr>
          <a:xfrm>
            <a:off x="9171431" y="3905160"/>
            <a:ext cx="2782697" cy="2587706"/>
          </a:xfrm>
          <a:prstGeom prst="roundRect">
            <a:avLst>
              <a:gd name="adj" fmla="val 6237"/>
            </a:avLst>
          </a:prstGeom>
          <a:solidFill>
            <a:schemeClr val="accent5">
              <a:lumMod val="40000"/>
              <a:lumOff val="60000"/>
            </a:schemeClr>
          </a:solidFill>
          <a:ln>
            <a:solidFill>
              <a:schemeClr val="tx1"/>
            </a:solidFill>
          </a:ln>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pPr marL="0" lvl="0" indent="0" defTabSz="622300">
              <a:lnSpc>
                <a:spcPct val="90000"/>
              </a:lnSpc>
              <a:spcBef>
                <a:spcPct val="0"/>
              </a:spcBef>
              <a:spcAft>
                <a:spcPct val="35000"/>
              </a:spcAft>
              <a:buNone/>
            </a:pPr>
            <a:r>
              <a:rPr lang="en-GB" sz="1800" b="1" kern="1200" dirty="0"/>
              <a:t>Total Beneficiaries </a:t>
            </a:r>
          </a:p>
          <a:p>
            <a:pPr marL="0" lvl="0" indent="0" defTabSz="622300">
              <a:lnSpc>
                <a:spcPct val="90000"/>
              </a:lnSpc>
              <a:spcBef>
                <a:spcPct val="0"/>
              </a:spcBef>
              <a:spcAft>
                <a:spcPct val="35000"/>
              </a:spcAft>
              <a:buNone/>
            </a:pPr>
            <a:r>
              <a:rPr lang="en-GB" sz="1800" b="1" kern="1200" dirty="0"/>
              <a:t>Registered</a:t>
            </a:r>
          </a:p>
          <a:p>
            <a:pPr marL="0" lvl="0" indent="0" defTabSz="622300">
              <a:lnSpc>
                <a:spcPct val="90000"/>
              </a:lnSpc>
              <a:spcBef>
                <a:spcPct val="0"/>
              </a:spcBef>
              <a:spcAft>
                <a:spcPct val="35000"/>
              </a:spcAft>
              <a:buNone/>
            </a:pPr>
            <a:endParaRPr lang="en-GB" sz="1800" b="1" kern="1200" dirty="0"/>
          </a:p>
          <a:p>
            <a:pPr defTabSz="533400">
              <a:lnSpc>
                <a:spcPct val="90000"/>
              </a:lnSpc>
              <a:spcBef>
                <a:spcPct val="0"/>
              </a:spcBef>
              <a:spcAft>
                <a:spcPct val="35000"/>
              </a:spcAft>
            </a:pPr>
            <a:r>
              <a:rPr lang="en-GB" sz="1800" b="1" kern="1200" dirty="0"/>
              <a:t>MHIS – 	 5,20,457 PMJAY – 	12,02,754</a:t>
            </a:r>
          </a:p>
        </p:txBody>
      </p:sp>
      <p:pic>
        <p:nvPicPr>
          <p:cNvPr id="15" name="Picture 14">
            <a:extLst>
              <a:ext uri="{FF2B5EF4-FFF2-40B4-BE49-F238E27FC236}">
                <a16:creationId xmlns:a16="http://schemas.microsoft.com/office/drawing/2014/main" id="{4B35DA12-CE8C-43A9-B9F2-3AE834998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6002" y="2834640"/>
            <a:ext cx="872381" cy="825490"/>
          </a:xfrm>
          <a:prstGeom prst="rect">
            <a:avLst/>
          </a:prstGeom>
        </p:spPr>
      </p:pic>
      <p:pic>
        <p:nvPicPr>
          <p:cNvPr id="17" name="Picture 16">
            <a:extLst>
              <a:ext uri="{FF2B5EF4-FFF2-40B4-BE49-F238E27FC236}">
                <a16:creationId xmlns:a16="http://schemas.microsoft.com/office/drawing/2014/main" id="{AF2FF16A-3A38-4C49-B5EF-01685074CD09}"/>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1033726" y="5567416"/>
            <a:ext cx="676931" cy="817626"/>
          </a:xfrm>
          <a:prstGeom prst="rect">
            <a:avLst/>
          </a:prstGeom>
        </p:spPr>
      </p:pic>
    </p:spTree>
    <p:extLst>
      <p:ext uri="{BB962C8B-B14F-4D97-AF65-F5344CB8AC3E}">
        <p14:creationId xmlns:p14="http://schemas.microsoft.com/office/powerpoint/2010/main" val="4259477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64A36-5638-4BF7-976E-50F959A45E85}"/>
              </a:ext>
            </a:extLst>
          </p:cNvPr>
          <p:cNvSpPr>
            <a:spLocks noGrp="1"/>
          </p:cNvSpPr>
          <p:nvPr>
            <p:ph type="title"/>
          </p:nvPr>
        </p:nvSpPr>
        <p:spPr>
          <a:xfrm>
            <a:off x="155575" y="160841"/>
            <a:ext cx="8784144" cy="699771"/>
          </a:xfrm>
        </p:spPr>
        <p:txBody>
          <a:bodyPr>
            <a:noAutofit/>
          </a:bodyPr>
          <a:lstStyle/>
          <a:p>
            <a:r>
              <a:rPr lang="en-US" sz="2400" b="1" dirty="0"/>
              <a:t>MHIS IV-PMJAY Implementation – Hospital Empanelment </a:t>
            </a:r>
            <a:br>
              <a:rPr lang="en-US" sz="2400" b="1" dirty="0"/>
            </a:br>
            <a:r>
              <a:rPr lang="en-US" sz="2400" b="1" dirty="0"/>
              <a:t>and Claims Utilisation </a:t>
            </a:r>
            <a:endParaRPr lang="en-IN" sz="2400" b="1" dirty="0"/>
          </a:p>
        </p:txBody>
      </p:sp>
      <p:grpSp>
        <p:nvGrpSpPr>
          <p:cNvPr id="6" name="Group 5">
            <a:extLst>
              <a:ext uri="{FF2B5EF4-FFF2-40B4-BE49-F238E27FC236}">
                <a16:creationId xmlns:a16="http://schemas.microsoft.com/office/drawing/2014/main" id="{53533226-A39C-4F37-A3CC-AE1DDB35245C}"/>
              </a:ext>
            </a:extLst>
          </p:cNvPr>
          <p:cNvGrpSpPr/>
          <p:nvPr/>
        </p:nvGrpSpPr>
        <p:grpSpPr>
          <a:xfrm>
            <a:off x="155574" y="909535"/>
            <a:ext cx="11880850" cy="400785"/>
            <a:chOff x="155576" y="2003899"/>
            <a:chExt cx="11880850" cy="742082"/>
          </a:xfrm>
        </p:grpSpPr>
        <p:sp>
          <p:nvSpPr>
            <p:cNvPr id="7" name="Rectangle 6">
              <a:extLst>
                <a:ext uri="{FF2B5EF4-FFF2-40B4-BE49-F238E27FC236}">
                  <a16:creationId xmlns:a16="http://schemas.microsoft.com/office/drawing/2014/main" id="{607F79AC-ED57-4B3F-B74D-FCC98C4D31D1}"/>
                </a:ext>
              </a:extLst>
            </p:cNvPr>
            <p:cNvSpPr/>
            <p:nvPr/>
          </p:nvSpPr>
          <p:spPr>
            <a:xfrm>
              <a:off x="155576" y="2003899"/>
              <a:ext cx="2893114" cy="7420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t>TOTAL EMPANELLED HOSPITALS - 175</a:t>
              </a:r>
            </a:p>
          </p:txBody>
        </p:sp>
        <p:sp>
          <p:nvSpPr>
            <p:cNvPr id="8" name="Rectangle 7">
              <a:extLst>
                <a:ext uri="{FF2B5EF4-FFF2-40B4-BE49-F238E27FC236}">
                  <a16:creationId xmlns:a16="http://schemas.microsoft.com/office/drawing/2014/main" id="{BE73EE54-C8D1-4E25-95B9-31D27C17FAB4}"/>
                </a:ext>
              </a:extLst>
            </p:cNvPr>
            <p:cNvSpPr/>
            <p:nvPr/>
          </p:nvSpPr>
          <p:spPr>
            <a:xfrm>
              <a:off x="3151488" y="2003899"/>
              <a:ext cx="2893114" cy="7420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t>PUBLIC EMPANELLED HOSPITALS – 156</a:t>
              </a:r>
            </a:p>
          </p:txBody>
        </p:sp>
        <p:sp>
          <p:nvSpPr>
            <p:cNvPr id="9" name="Rectangle 8">
              <a:extLst>
                <a:ext uri="{FF2B5EF4-FFF2-40B4-BE49-F238E27FC236}">
                  <a16:creationId xmlns:a16="http://schemas.microsoft.com/office/drawing/2014/main" id="{B418EAF3-6DBA-4C8A-9A18-3D97579C9547}"/>
                </a:ext>
              </a:extLst>
            </p:cNvPr>
            <p:cNvSpPr/>
            <p:nvPr/>
          </p:nvSpPr>
          <p:spPr>
            <a:xfrm>
              <a:off x="6147400" y="2003899"/>
              <a:ext cx="2893114" cy="7420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t>PRIVATE EMPANELLED HOSPITAL - 18</a:t>
              </a:r>
            </a:p>
          </p:txBody>
        </p:sp>
        <p:sp>
          <p:nvSpPr>
            <p:cNvPr id="10" name="Rectangle 9">
              <a:extLst>
                <a:ext uri="{FF2B5EF4-FFF2-40B4-BE49-F238E27FC236}">
                  <a16:creationId xmlns:a16="http://schemas.microsoft.com/office/drawing/2014/main" id="{8A390138-913D-44F4-95CB-381F150F6747}"/>
                </a:ext>
              </a:extLst>
            </p:cNvPr>
            <p:cNvSpPr/>
            <p:nvPr/>
          </p:nvSpPr>
          <p:spPr>
            <a:xfrm>
              <a:off x="9143312" y="2003899"/>
              <a:ext cx="2893114" cy="7420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bg1"/>
                  </a:solidFill>
                </a:rPr>
                <a:t>PRIVATE EMPANELLED HOSPITAL OUTSIDE MEGHALAYA - 1</a:t>
              </a:r>
            </a:p>
          </p:txBody>
        </p:sp>
      </p:grpSp>
      <p:graphicFrame>
        <p:nvGraphicFramePr>
          <p:cNvPr id="18" name="Chart 17">
            <a:extLst>
              <a:ext uri="{FF2B5EF4-FFF2-40B4-BE49-F238E27FC236}">
                <a16:creationId xmlns:a16="http://schemas.microsoft.com/office/drawing/2014/main" id="{62580C40-5B50-40DD-88F9-F4423704C6E9}"/>
              </a:ext>
            </a:extLst>
          </p:cNvPr>
          <p:cNvGraphicFramePr>
            <a:graphicFrameLocks/>
          </p:cNvGraphicFramePr>
          <p:nvPr>
            <p:extLst>
              <p:ext uri="{D42A27DB-BD31-4B8C-83A1-F6EECF244321}">
                <p14:modId xmlns:p14="http://schemas.microsoft.com/office/powerpoint/2010/main" val="1606836280"/>
              </p:ext>
            </p:extLst>
          </p:nvPr>
        </p:nvGraphicFramePr>
        <p:xfrm>
          <a:off x="222677" y="4935532"/>
          <a:ext cx="2727297" cy="1719575"/>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E40CDF16-7D86-455B-8BB6-1C68DBA85583}"/>
              </a:ext>
            </a:extLst>
          </p:cNvPr>
          <p:cNvSpPr txBox="1"/>
          <p:nvPr/>
        </p:nvSpPr>
        <p:spPr>
          <a:xfrm>
            <a:off x="9516727" y="6252157"/>
            <a:ext cx="2519690" cy="220018"/>
          </a:xfrm>
          <a:prstGeom prst="rect">
            <a:avLst/>
          </a:prstGeom>
          <a:noFill/>
        </p:spPr>
        <p:txBody>
          <a:bodyPr wrap="square" rtlCol="0">
            <a:spAutoFit/>
          </a:bodyPr>
          <a:lstStyle/>
          <a:p>
            <a:r>
              <a:rPr lang="en-US" sz="1200" dirty="0"/>
              <a:t>CLAIMS SETTLEMENT TAT : 73.2%</a:t>
            </a:r>
            <a:endParaRPr lang="en-IN" sz="1200" dirty="0"/>
          </a:p>
        </p:txBody>
      </p:sp>
      <p:sp>
        <p:nvSpPr>
          <p:cNvPr id="24" name="TextBox 23">
            <a:extLst>
              <a:ext uri="{FF2B5EF4-FFF2-40B4-BE49-F238E27FC236}">
                <a16:creationId xmlns:a16="http://schemas.microsoft.com/office/drawing/2014/main" id="{EB6F4F96-37D7-4376-9DC3-366C1D3AB5F2}"/>
              </a:ext>
            </a:extLst>
          </p:cNvPr>
          <p:cNvSpPr txBox="1"/>
          <p:nvPr/>
        </p:nvSpPr>
        <p:spPr>
          <a:xfrm>
            <a:off x="9516727" y="6456987"/>
            <a:ext cx="2452595" cy="276999"/>
          </a:xfrm>
          <a:prstGeom prst="rect">
            <a:avLst/>
          </a:prstGeom>
          <a:noFill/>
        </p:spPr>
        <p:txBody>
          <a:bodyPr wrap="square" rtlCol="0">
            <a:spAutoFit/>
          </a:bodyPr>
          <a:lstStyle/>
          <a:p>
            <a:r>
              <a:rPr lang="en-US" sz="1200" dirty="0"/>
              <a:t>CLAIMS REJECTION: 0.5%</a:t>
            </a:r>
            <a:endParaRPr lang="en-IN" sz="1200" dirty="0"/>
          </a:p>
        </p:txBody>
      </p:sp>
      <p:grpSp>
        <p:nvGrpSpPr>
          <p:cNvPr id="60" name="Group 59">
            <a:extLst>
              <a:ext uri="{FF2B5EF4-FFF2-40B4-BE49-F238E27FC236}">
                <a16:creationId xmlns:a16="http://schemas.microsoft.com/office/drawing/2014/main" id="{A2E0A71F-9EF4-40D7-818A-024B781EAF9A}"/>
              </a:ext>
            </a:extLst>
          </p:cNvPr>
          <p:cNvGrpSpPr/>
          <p:nvPr/>
        </p:nvGrpSpPr>
        <p:grpSpPr>
          <a:xfrm>
            <a:off x="2627729" y="4999629"/>
            <a:ext cx="6797268" cy="1758843"/>
            <a:chOff x="2252718" y="4707467"/>
            <a:chExt cx="7150987" cy="1972202"/>
          </a:xfrm>
        </p:grpSpPr>
        <p:cxnSp>
          <p:nvCxnSpPr>
            <p:cNvPr id="5" name="Straight Connector 4">
              <a:extLst>
                <a:ext uri="{FF2B5EF4-FFF2-40B4-BE49-F238E27FC236}">
                  <a16:creationId xmlns:a16="http://schemas.microsoft.com/office/drawing/2014/main" id="{648D05A8-60C9-4917-9053-7543C8796AC5}"/>
                </a:ext>
              </a:extLst>
            </p:cNvPr>
            <p:cNvCxnSpPr>
              <a:cxnSpLocks/>
            </p:cNvCxnSpPr>
            <p:nvPr/>
          </p:nvCxnSpPr>
          <p:spPr>
            <a:xfrm>
              <a:off x="2252718" y="4707467"/>
              <a:ext cx="0" cy="1972202"/>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AFFE7D48-AEB6-49B2-8925-A455335D90B5}"/>
                </a:ext>
              </a:extLst>
            </p:cNvPr>
            <p:cNvCxnSpPr>
              <a:cxnSpLocks/>
            </p:cNvCxnSpPr>
            <p:nvPr/>
          </p:nvCxnSpPr>
          <p:spPr>
            <a:xfrm>
              <a:off x="9403705" y="4707467"/>
              <a:ext cx="0" cy="1972202"/>
            </a:xfrm>
            <a:prstGeom prst="line">
              <a:avLst/>
            </a:prstGeom>
          </p:spPr>
          <p:style>
            <a:lnRef idx="1">
              <a:schemeClr val="dk1"/>
            </a:lnRef>
            <a:fillRef idx="0">
              <a:schemeClr val="dk1"/>
            </a:fillRef>
            <a:effectRef idx="0">
              <a:schemeClr val="dk1"/>
            </a:effectRef>
            <a:fontRef idx="minor">
              <a:schemeClr val="tx1"/>
            </a:fontRef>
          </p:style>
        </p:cxnSp>
      </p:grpSp>
      <p:graphicFrame>
        <p:nvGraphicFramePr>
          <p:cNvPr id="42" name="Chart 41">
            <a:extLst>
              <a:ext uri="{FF2B5EF4-FFF2-40B4-BE49-F238E27FC236}">
                <a16:creationId xmlns:a16="http://schemas.microsoft.com/office/drawing/2014/main" id="{EE829672-EB5F-441B-91D1-ED1BC6CD4791}"/>
              </a:ext>
            </a:extLst>
          </p:cNvPr>
          <p:cNvGraphicFramePr>
            <a:graphicFrameLocks/>
          </p:cNvGraphicFramePr>
          <p:nvPr>
            <p:extLst>
              <p:ext uri="{D42A27DB-BD31-4B8C-83A1-F6EECF244321}">
                <p14:modId xmlns:p14="http://schemas.microsoft.com/office/powerpoint/2010/main" val="3776281634"/>
              </p:ext>
            </p:extLst>
          </p:nvPr>
        </p:nvGraphicFramePr>
        <p:xfrm>
          <a:off x="2852012" y="4870201"/>
          <a:ext cx="6087706" cy="1888271"/>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9B0D15F8-7104-AA70-9F7F-64BCECE83D4C}"/>
              </a:ext>
            </a:extLst>
          </p:cNvPr>
          <p:cNvPicPr>
            <a:picLocks noChangeAspect="1"/>
          </p:cNvPicPr>
          <p:nvPr/>
        </p:nvPicPr>
        <p:blipFill>
          <a:blip r:embed="rId4"/>
          <a:stretch>
            <a:fillRect/>
          </a:stretch>
        </p:blipFill>
        <p:spPr>
          <a:xfrm>
            <a:off x="134337" y="1349362"/>
            <a:ext cx="11902080" cy="439149"/>
          </a:xfrm>
          <a:prstGeom prst="rect">
            <a:avLst/>
          </a:prstGeom>
        </p:spPr>
      </p:pic>
      <p:graphicFrame>
        <p:nvGraphicFramePr>
          <p:cNvPr id="11" name="Table 10">
            <a:extLst>
              <a:ext uri="{FF2B5EF4-FFF2-40B4-BE49-F238E27FC236}">
                <a16:creationId xmlns:a16="http://schemas.microsoft.com/office/drawing/2014/main" id="{74C12DF4-2EBC-AED5-CE97-983997EB3BFA}"/>
              </a:ext>
            </a:extLst>
          </p:cNvPr>
          <p:cNvGraphicFramePr>
            <a:graphicFrameLocks noGrp="1"/>
          </p:cNvGraphicFramePr>
          <p:nvPr>
            <p:extLst>
              <p:ext uri="{D42A27DB-BD31-4B8C-83A1-F6EECF244321}">
                <p14:modId xmlns:p14="http://schemas.microsoft.com/office/powerpoint/2010/main" val="4096933207"/>
              </p:ext>
            </p:extLst>
          </p:nvPr>
        </p:nvGraphicFramePr>
        <p:xfrm>
          <a:off x="155574" y="1909538"/>
          <a:ext cx="11952131" cy="2885870"/>
        </p:xfrm>
        <a:graphic>
          <a:graphicData uri="http://schemas.openxmlformats.org/drawingml/2006/table">
            <a:tbl>
              <a:tblPr/>
              <a:tblGrid>
                <a:gridCol w="1584827">
                  <a:extLst>
                    <a:ext uri="{9D8B030D-6E8A-4147-A177-3AD203B41FA5}">
                      <a16:colId xmlns:a16="http://schemas.microsoft.com/office/drawing/2014/main" val="2754665685"/>
                    </a:ext>
                  </a:extLst>
                </a:gridCol>
                <a:gridCol w="648841">
                  <a:extLst>
                    <a:ext uri="{9D8B030D-6E8A-4147-A177-3AD203B41FA5}">
                      <a16:colId xmlns:a16="http://schemas.microsoft.com/office/drawing/2014/main" val="1102454955"/>
                    </a:ext>
                  </a:extLst>
                </a:gridCol>
                <a:gridCol w="914457">
                  <a:extLst>
                    <a:ext uri="{9D8B030D-6E8A-4147-A177-3AD203B41FA5}">
                      <a16:colId xmlns:a16="http://schemas.microsoft.com/office/drawing/2014/main" val="1296886256"/>
                    </a:ext>
                  </a:extLst>
                </a:gridCol>
                <a:gridCol w="914400">
                  <a:extLst>
                    <a:ext uri="{9D8B030D-6E8A-4147-A177-3AD203B41FA5}">
                      <a16:colId xmlns:a16="http://schemas.microsoft.com/office/drawing/2014/main" val="2543776333"/>
                    </a:ext>
                  </a:extLst>
                </a:gridCol>
                <a:gridCol w="762000">
                  <a:extLst>
                    <a:ext uri="{9D8B030D-6E8A-4147-A177-3AD203B41FA5}">
                      <a16:colId xmlns:a16="http://schemas.microsoft.com/office/drawing/2014/main" val="2198600961"/>
                    </a:ext>
                  </a:extLst>
                </a:gridCol>
                <a:gridCol w="937846">
                  <a:extLst>
                    <a:ext uri="{9D8B030D-6E8A-4147-A177-3AD203B41FA5}">
                      <a16:colId xmlns:a16="http://schemas.microsoft.com/office/drawing/2014/main" val="1193942802"/>
                    </a:ext>
                  </a:extLst>
                </a:gridCol>
                <a:gridCol w="949569">
                  <a:extLst>
                    <a:ext uri="{9D8B030D-6E8A-4147-A177-3AD203B41FA5}">
                      <a16:colId xmlns:a16="http://schemas.microsoft.com/office/drawing/2014/main" val="4068459969"/>
                    </a:ext>
                  </a:extLst>
                </a:gridCol>
                <a:gridCol w="726831">
                  <a:extLst>
                    <a:ext uri="{9D8B030D-6E8A-4147-A177-3AD203B41FA5}">
                      <a16:colId xmlns:a16="http://schemas.microsoft.com/office/drawing/2014/main" val="4143849961"/>
                    </a:ext>
                  </a:extLst>
                </a:gridCol>
                <a:gridCol w="1078523">
                  <a:extLst>
                    <a:ext uri="{9D8B030D-6E8A-4147-A177-3AD203B41FA5}">
                      <a16:colId xmlns:a16="http://schemas.microsoft.com/office/drawing/2014/main" val="384053686"/>
                    </a:ext>
                  </a:extLst>
                </a:gridCol>
                <a:gridCol w="1022988">
                  <a:extLst>
                    <a:ext uri="{9D8B030D-6E8A-4147-A177-3AD203B41FA5}">
                      <a16:colId xmlns:a16="http://schemas.microsoft.com/office/drawing/2014/main" val="2100847926"/>
                    </a:ext>
                  </a:extLst>
                </a:gridCol>
                <a:gridCol w="466257">
                  <a:extLst>
                    <a:ext uri="{9D8B030D-6E8A-4147-A177-3AD203B41FA5}">
                      <a16:colId xmlns:a16="http://schemas.microsoft.com/office/drawing/2014/main" val="3326634150"/>
                    </a:ext>
                  </a:extLst>
                </a:gridCol>
                <a:gridCol w="947144">
                  <a:extLst>
                    <a:ext uri="{9D8B030D-6E8A-4147-A177-3AD203B41FA5}">
                      <a16:colId xmlns:a16="http://schemas.microsoft.com/office/drawing/2014/main" val="3606277109"/>
                    </a:ext>
                  </a:extLst>
                </a:gridCol>
                <a:gridCol w="998448">
                  <a:extLst>
                    <a:ext uri="{9D8B030D-6E8A-4147-A177-3AD203B41FA5}">
                      <a16:colId xmlns:a16="http://schemas.microsoft.com/office/drawing/2014/main" val="1639258201"/>
                    </a:ext>
                  </a:extLst>
                </a:gridCol>
              </a:tblGrid>
              <a:tr h="240450">
                <a:tc rowSpan="2">
                  <a:txBody>
                    <a:bodyPr/>
                    <a:lstStyle/>
                    <a:p>
                      <a:pPr algn="ctr" rtl="0" fontAlgn="ctr"/>
                      <a:r>
                        <a:rPr lang="en-IN" sz="1050" b="1" i="0" u="none" strike="noStrike" dirty="0">
                          <a:solidFill>
                            <a:srgbClr val="FFFFFF"/>
                          </a:solidFill>
                          <a:effectLst/>
                          <a:latin typeface="+mn-lt"/>
                        </a:rPr>
                        <a:t>HOSPITAL TYPE</a:t>
                      </a:r>
                    </a:p>
                  </a:txBody>
                  <a:tcPr marL="5996" marR="5996" marT="5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gridSpan="3">
                  <a:txBody>
                    <a:bodyPr/>
                    <a:lstStyle/>
                    <a:p>
                      <a:pPr algn="ctr" rtl="0" fontAlgn="ctr"/>
                      <a:r>
                        <a:rPr lang="en-IN" sz="1050" b="1" i="0" u="none" strike="noStrike">
                          <a:solidFill>
                            <a:srgbClr val="000000"/>
                          </a:solidFill>
                          <a:effectLst/>
                          <a:latin typeface="+mn-lt"/>
                        </a:rPr>
                        <a:t>POLICY I</a:t>
                      </a:r>
                    </a:p>
                  </a:txBody>
                  <a:tcPr marL="5996" marR="5996" marT="5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IN"/>
                    </a:p>
                  </a:txBody>
                  <a:tcPr/>
                </a:tc>
                <a:tc hMerge="1">
                  <a:txBody>
                    <a:bodyPr/>
                    <a:lstStyle/>
                    <a:p>
                      <a:endParaRPr lang="en-IN"/>
                    </a:p>
                  </a:txBody>
                  <a:tcPr/>
                </a:tc>
                <a:tc gridSpan="3">
                  <a:txBody>
                    <a:bodyPr/>
                    <a:lstStyle/>
                    <a:p>
                      <a:pPr algn="ctr" rtl="0" fontAlgn="ctr"/>
                      <a:r>
                        <a:rPr lang="en-IN" sz="1050" b="1" i="0" u="none" strike="noStrike">
                          <a:solidFill>
                            <a:srgbClr val="000000"/>
                          </a:solidFill>
                          <a:effectLst/>
                          <a:latin typeface="+mn-lt"/>
                        </a:rPr>
                        <a:t>POLICY II</a:t>
                      </a:r>
                    </a:p>
                  </a:txBody>
                  <a:tcPr marL="5996" marR="5996" marT="5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en-IN"/>
                    </a:p>
                  </a:txBody>
                  <a:tcPr/>
                </a:tc>
                <a:tc hMerge="1">
                  <a:txBody>
                    <a:bodyPr/>
                    <a:lstStyle/>
                    <a:p>
                      <a:endParaRPr lang="en-IN"/>
                    </a:p>
                  </a:txBody>
                  <a:tcPr/>
                </a:tc>
                <a:tc gridSpan="3">
                  <a:txBody>
                    <a:bodyPr/>
                    <a:lstStyle/>
                    <a:p>
                      <a:pPr algn="ctr" rtl="0" fontAlgn="ctr"/>
                      <a:r>
                        <a:rPr lang="en-IN" sz="1050" b="1" i="0" u="none" strike="noStrike">
                          <a:solidFill>
                            <a:srgbClr val="000000"/>
                          </a:solidFill>
                          <a:effectLst/>
                          <a:latin typeface="+mn-lt"/>
                        </a:rPr>
                        <a:t>POLICY III</a:t>
                      </a:r>
                    </a:p>
                  </a:txBody>
                  <a:tcPr marL="5996" marR="5996" marT="5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hMerge="1">
                  <a:txBody>
                    <a:bodyPr/>
                    <a:lstStyle/>
                    <a:p>
                      <a:endParaRPr lang="en-IN"/>
                    </a:p>
                  </a:txBody>
                  <a:tcPr/>
                </a:tc>
                <a:tc hMerge="1">
                  <a:txBody>
                    <a:bodyPr/>
                    <a:lstStyle/>
                    <a:p>
                      <a:endParaRPr lang="en-IN"/>
                    </a:p>
                  </a:txBody>
                  <a:tcPr/>
                </a:tc>
                <a:tc gridSpan="3">
                  <a:txBody>
                    <a:bodyPr/>
                    <a:lstStyle/>
                    <a:p>
                      <a:pPr algn="ctr" rtl="0" fontAlgn="ctr"/>
                      <a:r>
                        <a:rPr lang="en-IN" sz="1050" b="1" i="0" u="none" strike="noStrike">
                          <a:solidFill>
                            <a:srgbClr val="000000"/>
                          </a:solidFill>
                          <a:effectLst/>
                          <a:latin typeface="+mn-lt"/>
                        </a:rPr>
                        <a:t>POLICY EXT</a:t>
                      </a:r>
                    </a:p>
                  </a:txBody>
                  <a:tcPr marL="5996" marR="5996" marT="5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512098821"/>
                  </a:ext>
                </a:extLst>
              </a:tr>
              <a:tr h="311194">
                <a:tc vMerge="1">
                  <a:txBody>
                    <a:bodyPr/>
                    <a:lstStyle/>
                    <a:p>
                      <a:endParaRPr lang="en-IN"/>
                    </a:p>
                  </a:txBody>
                  <a:tcPr/>
                </a:tc>
                <a:tc>
                  <a:txBody>
                    <a:bodyPr/>
                    <a:lstStyle/>
                    <a:p>
                      <a:pPr algn="ctr" rtl="0" fontAlgn="ctr"/>
                      <a:r>
                        <a:rPr lang="en-IN" sz="1050" b="1" i="0" u="none" strike="noStrike" dirty="0">
                          <a:solidFill>
                            <a:srgbClr val="000000"/>
                          </a:solidFill>
                          <a:effectLst/>
                          <a:latin typeface="+mn-lt"/>
                        </a:rPr>
                        <a:t>TOTAL PT</a:t>
                      </a:r>
                    </a:p>
                  </a:txBody>
                  <a:tcPr marL="5996" marR="5996" marT="5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IN" sz="1050" b="1" i="0" u="none" strike="noStrike" dirty="0">
                          <a:solidFill>
                            <a:srgbClr val="000000"/>
                          </a:solidFill>
                          <a:effectLst/>
                          <a:latin typeface="+mn-lt"/>
                        </a:rPr>
                        <a:t>TOTAL AMOUNT SUBMITTED (₹)</a:t>
                      </a:r>
                    </a:p>
                  </a:txBody>
                  <a:tcPr marL="5996" marR="5996" marT="5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IN" sz="1050" b="1" i="0" u="none" strike="noStrike" dirty="0">
                          <a:solidFill>
                            <a:srgbClr val="000000"/>
                          </a:solidFill>
                          <a:effectLst/>
                          <a:latin typeface="+mn-lt"/>
                        </a:rPr>
                        <a:t>TOTAL AMOUNT PAID (₹)</a:t>
                      </a:r>
                    </a:p>
                  </a:txBody>
                  <a:tcPr marL="5996" marR="5996" marT="5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IN" sz="1050" b="1" i="0" u="none" strike="noStrike">
                          <a:solidFill>
                            <a:srgbClr val="000000"/>
                          </a:solidFill>
                          <a:effectLst/>
                          <a:latin typeface="+mn-lt"/>
                        </a:rPr>
                        <a:t>TOTAL PT</a:t>
                      </a:r>
                    </a:p>
                  </a:txBody>
                  <a:tcPr marL="5996" marR="5996" marT="5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ctr"/>
                      <a:r>
                        <a:rPr lang="en-IN" sz="1050" b="1" i="0" u="none" strike="noStrike" dirty="0">
                          <a:solidFill>
                            <a:srgbClr val="000000"/>
                          </a:solidFill>
                          <a:effectLst/>
                          <a:latin typeface="+mn-lt"/>
                        </a:rPr>
                        <a:t>TOTAL AMOUNT SUBMITTED  (₹)</a:t>
                      </a:r>
                    </a:p>
                  </a:txBody>
                  <a:tcPr marL="5996" marR="5996" marT="5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ctr"/>
                      <a:r>
                        <a:rPr lang="en-IN" sz="1050" b="1" i="0" u="none" strike="noStrike" dirty="0">
                          <a:solidFill>
                            <a:srgbClr val="000000"/>
                          </a:solidFill>
                          <a:effectLst/>
                          <a:latin typeface="+mn-lt"/>
                        </a:rPr>
                        <a:t>TOTAL AMOUNT PAID  (₹)</a:t>
                      </a:r>
                    </a:p>
                  </a:txBody>
                  <a:tcPr marL="5996" marR="5996" marT="5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ctr"/>
                      <a:r>
                        <a:rPr lang="en-IN" sz="1050" b="1" i="0" u="none" strike="noStrike">
                          <a:solidFill>
                            <a:srgbClr val="000000"/>
                          </a:solidFill>
                          <a:effectLst/>
                          <a:latin typeface="+mn-lt"/>
                        </a:rPr>
                        <a:t>TOTAL PT</a:t>
                      </a:r>
                    </a:p>
                  </a:txBody>
                  <a:tcPr marL="5996" marR="5996" marT="5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ctr"/>
                      <a:r>
                        <a:rPr lang="en-IN" sz="1050" b="1" i="0" u="none" strike="noStrike" dirty="0">
                          <a:solidFill>
                            <a:srgbClr val="000000"/>
                          </a:solidFill>
                          <a:effectLst/>
                          <a:latin typeface="+mn-lt"/>
                        </a:rPr>
                        <a:t>TOTAL AMOUNT SUBMITTED  (₹)</a:t>
                      </a:r>
                    </a:p>
                  </a:txBody>
                  <a:tcPr marL="5996" marR="5996" marT="5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ctr"/>
                      <a:r>
                        <a:rPr lang="en-IN" sz="1050" b="1" i="0" u="none" strike="noStrike" dirty="0">
                          <a:solidFill>
                            <a:srgbClr val="000000"/>
                          </a:solidFill>
                          <a:effectLst/>
                          <a:latin typeface="+mn-lt"/>
                        </a:rPr>
                        <a:t>TOTAL AMOUNT PAID  (₹)</a:t>
                      </a:r>
                    </a:p>
                  </a:txBody>
                  <a:tcPr marL="5996" marR="5996" marT="5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ctr"/>
                      <a:r>
                        <a:rPr lang="en-IN" sz="1050" b="1" i="0" u="none" strike="noStrike">
                          <a:solidFill>
                            <a:srgbClr val="000000"/>
                          </a:solidFill>
                          <a:effectLst/>
                          <a:latin typeface="+mn-lt"/>
                        </a:rPr>
                        <a:t>TOTAL PT</a:t>
                      </a:r>
                    </a:p>
                  </a:txBody>
                  <a:tcPr marL="5996" marR="5996" marT="5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en-IN" sz="1050" b="1" i="0" u="none" strike="noStrike" dirty="0">
                          <a:solidFill>
                            <a:srgbClr val="000000"/>
                          </a:solidFill>
                          <a:effectLst/>
                          <a:latin typeface="+mn-lt"/>
                        </a:rPr>
                        <a:t>TOTAL AMOUNT SUBMITTED  (₹)</a:t>
                      </a:r>
                    </a:p>
                  </a:txBody>
                  <a:tcPr marL="5996" marR="5996" marT="5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en-IN" sz="1050" b="1" i="0" u="none" strike="noStrike" dirty="0">
                          <a:solidFill>
                            <a:srgbClr val="000000"/>
                          </a:solidFill>
                          <a:effectLst/>
                          <a:latin typeface="+mn-lt"/>
                        </a:rPr>
                        <a:t>TOTAL AMOUNT PAID  (₹)</a:t>
                      </a:r>
                    </a:p>
                  </a:txBody>
                  <a:tcPr marL="5996" marR="5996" marT="5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56557936"/>
                  </a:ext>
                </a:extLst>
              </a:tr>
              <a:tr h="283002">
                <a:tc>
                  <a:txBody>
                    <a:bodyPr/>
                    <a:lstStyle/>
                    <a:p>
                      <a:pPr algn="l" rtl="0" fontAlgn="b"/>
                      <a:r>
                        <a:rPr lang="en-IN" sz="1050" b="1" i="0" u="none" strike="noStrike" dirty="0">
                          <a:solidFill>
                            <a:srgbClr val="FFFFFF"/>
                          </a:solidFill>
                          <a:effectLst/>
                          <a:latin typeface="+mn-lt"/>
                        </a:rPr>
                        <a:t>PHC &amp; CHC</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rtl="0" fontAlgn="b"/>
                      <a:r>
                        <a:rPr lang="en-IN" sz="1050" b="1" i="0" u="none" strike="noStrike" dirty="0">
                          <a:solidFill>
                            <a:srgbClr val="000000"/>
                          </a:solidFill>
                          <a:effectLst/>
                          <a:latin typeface="+mn-lt"/>
                        </a:rPr>
                        <a:t>18,680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n-IN" sz="1050" b="1" i="0" u="none" strike="noStrike" dirty="0">
                          <a:solidFill>
                            <a:srgbClr val="000000"/>
                          </a:solidFill>
                          <a:effectLst/>
                          <a:latin typeface="+mn-lt"/>
                        </a:rPr>
                        <a:t>8,06,84,451.00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n-IN" sz="1050" b="1" i="0" u="none" strike="noStrike" dirty="0">
                          <a:solidFill>
                            <a:srgbClr val="000000"/>
                          </a:solidFill>
                          <a:effectLst/>
                          <a:latin typeface="+mn-lt"/>
                        </a:rPr>
                        <a:t> 7,32,63,702.00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n-IN" sz="1050" b="1" i="0" u="none" strike="noStrike" dirty="0">
                          <a:solidFill>
                            <a:srgbClr val="000000"/>
                          </a:solidFill>
                          <a:effectLst/>
                          <a:latin typeface="+mn-lt"/>
                        </a:rPr>
                        <a:t>25,143</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n-IN" sz="1050" b="1" i="0" u="none" strike="noStrike" dirty="0">
                          <a:solidFill>
                            <a:srgbClr val="000000"/>
                          </a:solidFill>
                          <a:effectLst/>
                          <a:latin typeface="+mn-lt"/>
                        </a:rPr>
                        <a:t> 10,63,47,692.00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n-IN" sz="1050" b="1" i="0" u="none" strike="noStrike" dirty="0">
                          <a:solidFill>
                            <a:srgbClr val="000000"/>
                          </a:solidFill>
                          <a:effectLst/>
                          <a:latin typeface="+mn-lt"/>
                        </a:rPr>
                        <a:t> 10,18,55,268.00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n-IN" sz="1050" b="1" i="0" u="none" strike="noStrike">
                          <a:solidFill>
                            <a:srgbClr val="000000"/>
                          </a:solidFill>
                          <a:effectLst/>
                          <a:latin typeface="+mn-lt"/>
                        </a:rPr>
                        <a:t>28,698</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b"/>
                      <a:r>
                        <a:rPr lang="en-IN" sz="1050" b="1" i="0" u="none" strike="noStrike" dirty="0">
                          <a:solidFill>
                            <a:srgbClr val="000000"/>
                          </a:solidFill>
                          <a:effectLst/>
                          <a:latin typeface="+mn-lt"/>
                        </a:rPr>
                        <a:t>11,28,34,776.00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b"/>
                      <a:r>
                        <a:rPr lang="en-IN" sz="1050" b="1" i="0" u="none" strike="noStrike" dirty="0">
                          <a:solidFill>
                            <a:srgbClr val="000000"/>
                          </a:solidFill>
                          <a:effectLst/>
                          <a:latin typeface="+mn-lt"/>
                        </a:rPr>
                        <a:t> 10,68,33,092.00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b"/>
                      <a:r>
                        <a:rPr lang="en-IN" sz="1050" b="1" i="0" u="none" strike="noStrike">
                          <a:solidFill>
                            <a:srgbClr val="000000"/>
                          </a:solidFill>
                          <a:effectLst/>
                          <a:latin typeface="+mn-lt"/>
                        </a:rPr>
                        <a:t>14,350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b"/>
                      <a:r>
                        <a:rPr lang="en-IN" sz="1050" b="1" i="0" u="none" strike="noStrike" dirty="0">
                          <a:solidFill>
                            <a:srgbClr val="000000"/>
                          </a:solidFill>
                          <a:effectLst/>
                          <a:latin typeface="+mn-lt"/>
                        </a:rPr>
                        <a:t>5,48,74,410.00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b"/>
                      <a:r>
                        <a:rPr lang="en-IN" sz="1050" b="1" i="0" u="none" strike="noStrike" dirty="0">
                          <a:solidFill>
                            <a:srgbClr val="000000"/>
                          </a:solidFill>
                          <a:effectLst/>
                          <a:latin typeface="+mn-lt"/>
                        </a:rPr>
                        <a:t>3,67,00,222.00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34611803"/>
                  </a:ext>
                </a:extLst>
              </a:tr>
              <a:tr h="355551">
                <a:tc>
                  <a:txBody>
                    <a:bodyPr/>
                    <a:lstStyle/>
                    <a:p>
                      <a:pPr algn="l" rtl="0" fontAlgn="b"/>
                      <a:r>
                        <a:rPr lang="en-IN" sz="1050" b="1" i="0" u="none" strike="noStrike">
                          <a:solidFill>
                            <a:srgbClr val="FFFFFF"/>
                          </a:solidFill>
                          <a:effectLst/>
                          <a:latin typeface="+mn-lt"/>
                        </a:rPr>
                        <a:t>DISTRICT HOSP IN MEGHALAYA</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rtl="0" fontAlgn="b"/>
                      <a:r>
                        <a:rPr lang="en-IN" sz="1050" b="1" i="0" u="none" strike="noStrike">
                          <a:solidFill>
                            <a:srgbClr val="000000"/>
                          </a:solidFill>
                          <a:effectLst/>
                          <a:latin typeface="+mn-lt"/>
                        </a:rPr>
                        <a:t>31,818</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n-IN" sz="1050" b="1" i="0" u="none" strike="noStrike" dirty="0">
                          <a:solidFill>
                            <a:srgbClr val="000000"/>
                          </a:solidFill>
                          <a:effectLst/>
                          <a:latin typeface="+mn-lt"/>
                        </a:rPr>
                        <a:t>20,71,15,652.00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n-IN" sz="1050" b="1" i="0" u="none" strike="noStrike" dirty="0">
                          <a:solidFill>
                            <a:srgbClr val="000000"/>
                          </a:solidFill>
                          <a:effectLst/>
                          <a:latin typeface="+mn-lt"/>
                        </a:rPr>
                        <a:t> 19,54,48,054.00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n-IN" sz="1050" b="1" i="0" u="none" strike="noStrike">
                          <a:solidFill>
                            <a:srgbClr val="000000"/>
                          </a:solidFill>
                          <a:effectLst/>
                          <a:latin typeface="+mn-lt"/>
                        </a:rPr>
                        <a:t>29,498</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n-IN" sz="1050" b="1" i="0" u="none" strike="noStrike" dirty="0">
                          <a:solidFill>
                            <a:srgbClr val="000000"/>
                          </a:solidFill>
                          <a:effectLst/>
                          <a:latin typeface="+mn-lt"/>
                        </a:rPr>
                        <a:t> 22,26,59,590.00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n-IN" sz="1050" b="1" i="0" u="none" strike="noStrike" dirty="0">
                          <a:solidFill>
                            <a:srgbClr val="000000"/>
                          </a:solidFill>
                          <a:effectLst/>
                          <a:latin typeface="+mn-lt"/>
                        </a:rPr>
                        <a:t> 21,48,04,540.00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n-IN" sz="1050" b="1" i="0" u="none" strike="noStrike">
                          <a:solidFill>
                            <a:srgbClr val="000000"/>
                          </a:solidFill>
                          <a:effectLst/>
                          <a:latin typeface="+mn-lt"/>
                        </a:rPr>
                        <a:t>33,047</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b"/>
                      <a:r>
                        <a:rPr lang="en-IN" sz="1050" b="1" i="0" u="none" strike="noStrike" dirty="0">
                          <a:solidFill>
                            <a:srgbClr val="000000"/>
                          </a:solidFill>
                          <a:effectLst/>
                          <a:latin typeface="+mn-lt"/>
                        </a:rPr>
                        <a:t>26,44,53,174.00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b"/>
                      <a:r>
                        <a:rPr lang="en-IN" sz="1050" b="1" i="0" u="none" strike="noStrike" dirty="0">
                          <a:solidFill>
                            <a:srgbClr val="000000"/>
                          </a:solidFill>
                          <a:effectLst/>
                          <a:latin typeface="+mn-lt"/>
                        </a:rPr>
                        <a:t> 24,54,56,522.00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b"/>
                      <a:r>
                        <a:rPr lang="en-IN" sz="1050" b="1" i="0" u="none" strike="noStrike">
                          <a:solidFill>
                            <a:srgbClr val="000000"/>
                          </a:solidFill>
                          <a:effectLst/>
                          <a:latin typeface="+mn-lt"/>
                        </a:rPr>
                        <a:t>17,774</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b"/>
                      <a:r>
                        <a:rPr lang="en-IN" sz="1050" b="1" i="0" u="none" strike="noStrike" dirty="0">
                          <a:solidFill>
                            <a:srgbClr val="000000"/>
                          </a:solidFill>
                          <a:effectLst/>
                          <a:latin typeface="+mn-lt"/>
                        </a:rPr>
                        <a:t> 13,63,24,554.00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b"/>
                      <a:r>
                        <a:rPr lang="en-IN" sz="1050" b="1" i="0" u="none" strike="noStrike" dirty="0">
                          <a:solidFill>
                            <a:srgbClr val="000000"/>
                          </a:solidFill>
                          <a:effectLst/>
                          <a:latin typeface="+mn-lt"/>
                        </a:rPr>
                        <a:t>8,00,52,739.00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88218330"/>
                  </a:ext>
                </a:extLst>
              </a:tr>
              <a:tr h="246587">
                <a:tc>
                  <a:txBody>
                    <a:bodyPr/>
                    <a:lstStyle/>
                    <a:p>
                      <a:pPr algn="l" rtl="0" fontAlgn="b"/>
                      <a:r>
                        <a:rPr lang="en-IN" sz="1050" b="1" i="0" u="none" strike="noStrike">
                          <a:solidFill>
                            <a:srgbClr val="FFFFFF"/>
                          </a:solidFill>
                          <a:effectLst/>
                          <a:latin typeface="+mn-lt"/>
                        </a:rPr>
                        <a:t>RESEARCH INSTITUTE</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rtl="0" fontAlgn="b"/>
                      <a:r>
                        <a:rPr lang="en-IN" sz="1050" b="1" i="0" u="none" strike="noStrike">
                          <a:solidFill>
                            <a:srgbClr val="000000"/>
                          </a:solidFill>
                          <a:effectLst/>
                          <a:latin typeface="+mn-lt"/>
                        </a:rPr>
                        <a:t>2,762</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n-IN" sz="1050" b="1" i="0" u="none" strike="noStrike" dirty="0">
                          <a:solidFill>
                            <a:srgbClr val="000000"/>
                          </a:solidFill>
                          <a:effectLst/>
                          <a:latin typeface="+mn-lt"/>
                        </a:rPr>
                        <a:t>11,04,800.00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n-IN" sz="1050" b="1" i="0" u="none" strike="noStrike" dirty="0">
                          <a:solidFill>
                            <a:srgbClr val="000000"/>
                          </a:solidFill>
                          <a:effectLst/>
                          <a:latin typeface="+mn-lt"/>
                        </a:rPr>
                        <a:t> 11,04,800.00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n-IN" sz="1050" b="1" i="0" u="none" strike="noStrike" dirty="0">
                          <a:solidFill>
                            <a:srgbClr val="000000"/>
                          </a:solidFill>
                          <a:effectLst/>
                          <a:latin typeface="+mn-lt"/>
                        </a:rPr>
                        <a:t>1,860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n-IN" sz="1050" b="1" i="0" u="none" strike="noStrike" dirty="0">
                          <a:solidFill>
                            <a:srgbClr val="000000"/>
                          </a:solidFill>
                          <a:effectLst/>
                          <a:latin typeface="+mn-lt"/>
                        </a:rPr>
                        <a:t>7,44,000.00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n-IN" sz="1050" b="1" i="0" u="none" strike="noStrike" dirty="0">
                          <a:solidFill>
                            <a:srgbClr val="000000"/>
                          </a:solidFill>
                          <a:effectLst/>
                          <a:latin typeface="+mn-lt"/>
                        </a:rPr>
                        <a:t>7,42,400.00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n-IN" sz="1050" b="1" i="0" u="none" strike="noStrike" dirty="0">
                          <a:solidFill>
                            <a:srgbClr val="000000"/>
                          </a:solidFill>
                          <a:effectLst/>
                          <a:latin typeface="+mn-lt"/>
                        </a:rPr>
                        <a:t>3,319</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b"/>
                      <a:r>
                        <a:rPr lang="en-IN" sz="1050" b="1" i="0" u="none" strike="noStrike" dirty="0">
                          <a:solidFill>
                            <a:srgbClr val="000000"/>
                          </a:solidFill>
                          <a:effectLst/>
                          <a:latin typeface="+mn-lt"/>
                        </a:rPr>
                        <a:t>13,44,050.00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b"/>
                      <a:r>
                        <a:rPr lang="en-IN" sz="1050" b="1" i="0" u="none" strike="noStrike" dirty="0">
                          <a:solidFill>
                            <a:srgbClr val="000000"/>
                          </a:solidFill>
                          <a:effectLst/>
                          <a:latin typeface="+mn-lt"/>
                        </a:rPr>
                        <a:t> 13,27,600.00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b"/>
                      <a:r>
                        <a:rPr lang="en-IN" sz="1050" b="1" i="0" u="none" strike="noStrike">
                          <a:solidFill>
                            <a:srgbClr val="000000"/>
                          </a:solidFill>
                          <a:effectLst/>
                          <a:latin typeface="+mn-lt"/>
                        </a:rPr>
                        <a:t>2,201</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b"/>
                      <a:r>
                        <a:rPr lang="en-IN" sz="1050" b="1" i="0" u="none" strike="noStrike">
                          <a:solidFill>
                            <a:srgbClr val="000000"/>
                          </a:solidFill>
                          <a:effectLst/>
                          <a:latin typeface="+mn-lt"/>
                        </a:rPr>
                        <a:t>₹ 8,80,400.00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b"/>
                      <a:r>
                        <a:rPr lang="en-IN" sz="1050" b="1" i="0" u="none" strike="noStrike" dirty="0">
                          <a:solidFill>
                            <a:srgbClr val="000000"/>
                          </a:solidFill>
                          <a:effectLst/>
                          <a:latin typeface="+mn-lt"/>
                        </a:rPr>
                        <a:t>7,44,400.00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59524926"/>
                  </a:ext>
                </a:extLst>
              </a:tr>
              <a:tr h="311076">
                <a:tc>
                  <a:txBody>
                    <a:bodyPr/>
                    <a:lstStyle/>
                    <a:p>
                      <a:pPr algn="l" rtl="0" fontAlgn="b"/>
                      <a:r>
                        <a:rPr lang="en-IN" sz="1050" b="1" i="0" u="none" strike="noStrike">
                          <a:solidFill>
                            <a:srgbClr val="FFFFFF"/>
                          </a:solidFill>
                          <a:effectLst/>
                          <a:latin typeface="+mn-lt"/>
                        </a:rPr>
                        <a:t>MEDICAL INSTITUTE</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rtl="0" fontAlgn="b"/>
                      <a:r>
                        <a:rPr lang="en-IN" sz="1050" b="1" i="0" u="none" strike="noStrike">
                          <a:solidFill>
                            <a:srgbClr val="000000"/>
                          </a:solidFill>
                          <a:effectLst/>
                          <a:latin typeface="+mn-lt"/>
                        </a:rPr>
                        <a:t>3,758</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n-IN" sz="1050" b="1" i="0" u="none" strike="noStrike" dirty="0">
                          <a:solidFill>
                            <a:srgbClr val="000000"/>
                          </a:solidFill>
                          <a:effectLst/>
                          <a:latin typeface="+mn-lt"/>
                        </a:rPr>
                        <a:t>4,25,19,070.00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n-IN" sz="1050" b="1" i="0" u="none" strike="noStrike" dirty="0">
                          <a:solidFill>
                            <a:srgbClr val="000000"/>
                          </a:solidFill>
                          <a:effectLst/>
                          <a:latin typeface="+mn-lt"/>
                        </a:rPr>
                        <a:t>4,07,67,017.00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n-IN" sz="1050" b="1" i="0" u="none" strike="noStrike">
                          <a:solidFill>
                            <a:srgbClr val="000000"/>
                          </a:solidFill>
                          <a:effectLst/>
                          <a:latin typeface="+mn-lt"/>
                        </a:rPr>
                        <a:t>5,784</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n-IN" sz="1050" b="1" i="0" u="none" strike="noStrike">
                          <a:solidFill>
                            <a:srgbClr val="000000"/>
                          </a:solidFill>
                          <a:effectLst/>
                          <a:latin typeface="+mn-lt"/>
                        </a:rPr>
                        <a:t>₹ 6,07,08,959.00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n-IN" sz="1050" b="1" i="0" u="none" strike="noStrike" dirty="0">
                          <a:solidFill>
                            <a:srgbClr val="000000"/>
                          </a:solidFill>
                          <a:effectLst/>
                          <a:latin typeface="+mn-lt"/>
                        </a:rPr>
                        <a:t> 5,89,39,968.00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n-IN" sz="1050" b="1" i="0" u="none" strike="noStrike">
                          <a:solidFill>
                            <a:srgbClr val="000000"/>
                          </a:solidFill>
                          <a:effectLst/>
                          <a:latin typeface="+mn-lt"/>
                        </a:rPr>
                        <a:t>8,574</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b"/>
                      <a:r>
                        <a:rPr lang="en-IN" sz="1050" b="1" i="0" u="none" strike="noStrike" dirty="0">
                          <a:solidFill>
                            <a:srgbClr val="000000"/>
                          </a:solidFill>
                          <a:effectLst/>
                          <a:latin typeface="+mn-lt"/>
                        </a:rPr>
                        <a:t>10,11,54,947.00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b"/>
                      <a:r>
                        <a:rPr lang="en-IN" sz="1050" b="1" i="0" u="none" strike="noStrike" dirty="0">
                          <a:solidFill>
                            <a:srgbClr val="000000"/>
                          </a:solidFill>
                          <a:effectLst/>
                          <a:latin typeface="+mn-lt"/>
                        </a:rPr>
                        <a:t>8,52,11,378.00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b"/>
                      <a:r>
                        <a:rPr lang="en-IN" sz="1050" b="1" i="0" u="none" strike="noStrike" dirty="0">
                          <a:solidFill>
                            <a:srgbClr val="000000"/>
                          </a:solidFill>
                          <a:effectLst/>
                          <a:latin typeface="+mn-lt"/>
                        </a:rPr>
                        <a:t>4,128</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b"/>
                      <a:r>
                        <a:rPr lang="en-IN" sz="1050" b="1" i="0" u="none" strike="noStrike">
                          <a:solidFill>
                            <a:srgbClr val="000000"/>
                          </a:solidFill>
                          <a:effectLst/>
                          <a:latin typeface="+mn-lt"/>
                        </a:rPr>
                        <a:t>₹ 4,49,21,487.00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b"/>
                      <a:r>
                        <a:rPr lang="en-IN" sz="1050" b="1" i="0" u="none" strike="noStrike" dirty="0">
                          <a:solidFill>
                            <a:srgbClr val="000000"/>
                          </a:solidFill>
                          <a:effectLst/>
                          <a:latin typeface="+mn-lt"/>
                        </a:rPr>
                        <a:t>1,66,71,730.00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07704814"/>
                  </a:ext>
                </a:extLst>
              </a:tr>
              <a:tr h="259715">
                <a:tc>
                  <a:txBody>
                    <a:bodyPr/>
                    <a:lstStyle/>
                    <a:p>
                      <a:pPr algn="l" rtl="0" fontAlgn="b"/>
                      <a:r>
                        <a:rPr lang="en-IN" sz="1050" b="1" i="0" u="none" strike="noStrike">
                          <a:solidFill>
                            <a:srgbClr val="FFFFFF"/>
                          </a:solidFill>
                          <a:effectLst/>
                          <a:latin typeface="+mn-lt"/>
                        </a:rPr>
                        <a:t>PRIVATE HOSP IN MEGHALAYA</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rtl="0" fontAlgn="b"/>
                      <a:r>
                        <a:rPr lang="en-IN" sz="1050" b="1" i="0" u="none" strike="noStrike">
                          <a:solidFill>
                            <a:srgbClr val="000000"/>
                          </a:solidFill>
                          <a:effectLst/>
                          <a:latin typeface="+mn-lt"/>
                        </a:rPr>
                        <a:t>46,896</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n-IN" sz="1050" b="1" i="0" u="none" strike="noStrike" dirty="0">
                          <a:solidFill>
                            <a:srgbClr val="000000"/>
                          </a:solidFill>
                          <a:effectLst/>
                          <a:latin typeface="+mn-lt"/>
                        </a:rPr>
                        <a:t>44,80,91,926.00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n-IN" sz="1050" b="1" i="0" u="none" strike="noStrike" dirty="0">
                          <a:solidFill>
                            <a:srgbClr val="000000"/>
                          </a:solidFill>
                          <a:effectLst/>
                          <a:latin typeface="+mn-lt"/>
                        </a:rPr>
                        <a:t>41,12,56,278.50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n-IN" sz="1050" b="1" i="0" u="none" strike="noStrike">
                          <a:solidFill>
                            <a:srgbClr val="000000"/>
                          </a:solidFill>
                          <a:effectLst/>
                          <a:latin typeface="+mn-lt"/>
                        </a:rPr>
                        <a:t>57,112</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n-IN" sz="1050" b="1" i="0" u="none" strike="noStrike" dirty="0">
                          <a:solidFill>
                            <a:srgbClr val="000000"/>
                          </a:solidFill>
                          <a:effectLst/>
                          <a:latin typeface="+mn-lt"/>
                        </a:rPr>
                        <a:t> 52,29,26,031.00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n-IN" sz="1050" b="1" i="0" u="none" strike="noStrike" dirty="0">
                          <a:solidFill>
                            <a:srgbClr val="000000"/>
                          </a:solidFill>
                          <a:effectLst/>
                          <a:latin typeface="+mn-lt"/>
                        </a:rPr>
                        <a:t> 51,27,30,641.00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n-IN" sz="1050" b="1" i="0" u="none" strike="noStrike">
                          <a:solidFill>
                            <a:srgbClr val="000000"/>
                          </a:solidFill>
                          <a:effectLst/>
                          <a:latin typeface="+mn-lt"/>
                        </a:rPr>
                        <a:t>70,571</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b"/>
                      <a:r>
                        <a:rPr lang="en-IN" sz="1050" b="1" i="0" u="none" strike="noStrike" dirty="0">
                          <a:solidFill>
                            <a:srgbClr val="000000"/>
                          </a:solidFill>
                          <a:effectLst/>
                          <a:latin typeface="+mn-lt"/>
                        </a:rPr>
                        <a:t>65,61,14,297.00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b"/>
                      <a:r>
                        <a:rPr lang="en-IN" sz="1050" b="1" i="0" u="none" strike="noStrike" dirty="0">
                          <a:solidFill>
                            <a:srgbClr val="000000"/>
                          </a:solidFill>
                          <a:effectLst/>
                          <a:latin typeface="+mn-lt"/>
                        </a:rPr>
                        <a:t>63,10,56,119.00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b"/>
                      <a:r>
                        <a:rPr lang="en-IN" sz="1050" b="1" i="0" u="none" strike="noStrike" dirty="0">
                          <a:solidFill>
                            <a:srgbClr val="000000"/>
                          </a:solidFill>
                          <a:effectLst/>
                          <a:latin typeface="+mn-lt"/>
                        </a:rPr>
                        <a:t>32,720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b"/>
                      <a:r>
                        <a:rPr lang="en-IN" sz="1050" b="1" i="0" u="none" strike="noStrike" dirty="0">
                          <a:solidFill>
                            <a:srgbClr val="000000"/>
                          </a:solidFill>
                          <a:effectLst/>
                          <a:latin typeface="+mn-lt"/>
                        </a:rPr>
                        <a:t> 27,78,56,972.00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b"/>
                      <a:r>
                        <a:rPr lang="en-IN" sz="1050" b="1" i="0" u="none" strike="noStrike" dirty="0">
                          <a:solidFill>
                            <a:srgbClr val="000000"/>
                          </a:solidFill>
                          <a:effectLst/>
                          <a:latin typeface="+mn-lt"/>
                        </a:rPr>
                        <a:t> 20,33,09,726.00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63097747"/>
                  </a:ext>
                </a:extLst>
              </a:tr>
              <a:tr h="311076">
                <a:tc>
                  <a:txBody>
                    <a:bodyPr/>
                    <a:lstStyle/>
                    <a:p>
                      <a:pPr algn="l" rtl="0" fontAlgn="b"/>
                      <a:r>
                        <a:rPr lang="en-IN" sz="1050" b="1" i="0" u="none" strike="noStrike">
                          <a:solidFill>
                            <a:srgbClr val="FFFFFF"/>
                          </a:solidFill>
                          <a:effectLst/>
                          <a:latin typeface="+mn-lt"/>
                        </a:rPr>
                        <a:t>OUTSIDE MEGHALAYA</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rtl="0" fontAlgn="b"/>
                      <a:r>
                        <a:rPr lang="en-IN" sz="1050" b="1" i="0" u="none" strike="noStrike">
                          <a:solidFill>
                            <a:srgbClr val="000000"/>
                          </a:solidFill>
                          <a:effectLst/>
                          <a:latin typeface="+mn-lt"/>
                        </a:rPr>
                        <a:t>618</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n-IN" sz="1050" b="1" i="0" u="none" strike="noStrike" dirty="0">
                          <a:solidFill>
                            <a:srgbClr val="000000"/>
                          </a:solidFill>
                          <a:effectLst/>
                          <a:latin typeface="+mn-lt"/>
                        </a:rPr>
                        <a:t>1,83,49,866.00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n-IN" sz="1050" b="1" i="0" u="none" strike="noStrike" dirty="0">
                          <a:solidFill>
                            <a:srgbClr val="000000"/>
                          </a:solidFill>
                          <a:effectLst/>
                          <a:latin typeface="+mn-lt"/>
                        </a:rPr>
                        <a:t>1,80,37,002.00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en-IN" sz="1050" b="1" i="0" u="none" strike="noStrike">
                          <a:solidFill>
                            <a:srgbClr val="000000"/>
                          </a:solidFill>
                          <a:effectLst/>
                          <a:latin typeface="+mn-lt"/>
                        </a:rPr>
                        <a:t>596</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n-IN" sz="1050" b="1" i="0" u="none" strike="noStrike" dirty="0">
                          <a:solidFill>
                            <a:srgbClr val="000000"/>
                          </a:solidFill>
                          <a:effectLst/>
                          <a:latin typeface="+mn-lt"/>
                        </a:rPr>
                        <a:t>1,43,74,142.00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n-IN" sz="1050" b="1" i="0" u="none" strike="noStrike" dirty="0">
                          <a:solidFill>
                            <a:srgbClr val="000000"/>
                          </a:solidFill>
                          <a:effectLst/>
                          <a:latin typeface="+mn-lt"/>
                        </a:rPr>
                        <a:t>1,41,45,320.00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n-IN" sz="1050" b="1" i="0" u="none" strike="noStrike" dirty="0">
                          <a:solidFill>
                            <a:srgbClr val="000000"/>
                          </a:solidFill>
                          <a:effectLst/>
                          <a:latin typeface="+mn-lt"/>
                        </a:rPr>
                        <a:t>1,361</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b"/>
                      <a:r>
                        <a:rPr lang="en-IN" sz="1050" b="1" i="0" u="none" strike="noStrike" dirty="0">
                          <a:solidFill>
                            <a:srgbClr val="000000"/>
                          </a:solidFill>
                          <a:effectLst/>
                          <a:latin typeface="+mn-lt"/>
                        </a:rPr>
                        <a:t>3,19,44,298.00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b"/>
                      <a:r>
                        <a:rPr lang="en-IN" sz="1050" b="1" i="0" u="none" strike="noStrike" dirty="0">
                          <a:solidFill>
                            <a:srgbClr val="000000"/>
                          </a:solidFill>
                          <a:effectLst/>
                          <a:latin typeface="+mn-lt"/>
                        </a:rPr>
                        <a:t>2,97,23,987.00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rtl="0" fontAlgn="b"/>
                      <a:r>
                        <a:rPr lang="en-IN" sz="1050" b="1" i="0" u="none" strike="noStrike">
                          <a:solidFill>
                            <a:srgbClr val="000000"/>
                          </a:solidFill>
                          <a:effectLst/>
                          <a:latin typeface="+mn-lt"/>
                        </a:rPr>
                        <a:t>764</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b"/>
                      <a:r>
                        <a:rPr lang="en-IN" sz="1050" b="1" i="0" u="none" strike="noStrike" dirty="0">
                          <a:solidFill>
                            <a:srgbClr val="000000"/>
                          </a:solidFill>
                          <a:effectLst/>
                          <a:latin typeface="+mn-lt"/>
                        </a:rPr>
                        <a:t>1,74,19,024.00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b"/>
                      <a:r>
                        <a:rPr lang="en-IN" sz="1050" b="1" i="0" u="none" strike="noStrike" dirty="0">
                          <a:solidFill>
                            <a:srgbClr val="000000"/>
                          </a:solidFill>
                          <a:effectLst/>
                          <a:latin typeface="+mn-lt"/>
                        </a:rPr>
                        <a:t>95,06,447.00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58366671"/>
                  </a:ext>
                </a:extLst>
              </a:tr>
              <a:tr h="193797">
                <a:tc>
                  <a:txBody>
                    <a:bodyPr/>
                    <a:lstStyle/>
                    <a:p>
                      <a:pPr algn="l" rtl="0" fontAlgn="b"/>
                      <a:r>
                        <a:rPr lang="en-IN" sz="1050" b="1" i="0" u="none" strike="noStrike">
                          <a:solidFill>
                            <a:srgbClr val="FFFFFF"/>
                          </a:solidFill>
                          <a:effectLst/>
                          <a:latin typeface="+mn-lt"/>
                        </a:rPr>
                        <a:t>Grand Total</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rtl="0" fontAlgn="b"/>
                      <a:r>
                        <a:rPr lang="en-IN" sz="1050" b="1" i="0" u="none" strike="noStrike" dirty="0">
                          <a:solidFill>
                            <a:srgbClr val="FFFFFF"/>
                          </a:solidFill>
                          <a:effectLst/>
                          <a:latin typeface="+mn-lt"/>
                        </a:rPr>
                        <a:t>1,04,532</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rtl="0" fontAlgn="b"/>
                      <a:r>
                        <a:rPr lang="en-IN" sz="1050" b="1" i="0" u="none" strike="noStrike" dirty="0">
                          <a:solidFill>
                            <a:srgbClr val="FFFFFF"/>
                          </a:solidFill>
                          <a:effectLst/>
                          <a:latin typeface="+mn-lt"/>
                        </a:rPr>
                        <a:t> 79,78,65,765.00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rtl="0" fontAlgn="b"/>
                      <a:r>
                        <a:rPr lang="en-IN" sz="1050" b="1" i="0" u="none" strike="noStrike" dirty="0">
                          <a:solidFill>
                            <a:srgbClr val="FFFFFF"/>
                          </a:solidFill>
                          <a:effectLst/>
                          <a:latin typeface="+mn-lt"/>
                        </a:rPr>
                        <a:t>73,98,76,853.50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rtl="0" fontAlgn="b"/>
                      <a:r>
                        <a:rPr lang="en-IN" sz="1050" b="1" i="0" u="none" strike="noStrike">
                          <a:solidFill>
                            <a:srgbClr val="FFFFFF"/>
                          </a:solidFill>
                          <a:effectLst/>
                          <a:latin typeface="+mn-lt"/>
                        </a:rPr>
                        <a:t>1,19,993</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rtl="0" fontAlgn="b"/>
                      <a:r>
                        <a:rPr lang="en-IN" sz="1050" b="1" i="0" u="none" strike="noStrike" dirty="0">
                          <a:solidFill>
                            <a:srgbClr val="FFFFFF"/>
                          </a:solidFill>
                          <a:effectLst/>
                          <a:latin typeface="+mn-lt"/>
                        </a:rPr>
                        <a:t> 92,77,60,414.00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rtl="0" fontAlgn="b"/>
                      <a:r>
                        <a:rPr lang="en-IN" sz="1050" b="1" i="0" u="none" strike="noStrike" dirty="0">
                          <a:solidFill>
                            <a:srgbClr val="FFFFFF"/>
                          </a:solidFill>
                          <a:effectLst/>
                          <a:latin typeface="+mn-lt"/>
                        </a:rPr>
                        <a:t> 90,32,18,137.00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rtl="0" fontAlgn="b"/>
                      <a:r>
                        <a:rPr lang="en-IN" sz="1050" b="1" i="0" u="none" strike="noStrike">
                          <a:solidFill>
                            <a:srgbClr val="FFFFFF"/>
                          </a:solidFill>
                          <a:effectLst/>
                          <a:latin typeface="+mn-lt"/>
                        </a:rPr>
                        <a:t>1,45,570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rtl="0" fontAlgn="b"/>
                      <a:r>
                        <a:rPr lang="en-IN" sz="1050" b="1" i="0" u="none" strike="noStrike" dirty="0">
                          <a:solidFill>
                            <a:srgbClr val="FFFFFF"/>
                          </a:solidFill>
                          <a:effectLst/>
                          <a:latin typeface="+mn-lt"/>
                        </a:rPr>
                        <a:t> 1,16,78,45,542.00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rtl="0" fontAlgn="b"/>
                      <a:r>
                        <a:rPr lang="en-IN" sz="1050" b="1" i="0" u="none" strike="noStrike" dirty="0">
                          <a:solidFill>
                            <a:srgbClr val="FFFFFF"/>
                          </a:solidFill>
                          <a:effectLst/>
                          <a:latin typeface="+mn-lt"/>
                        </a:rPr>
                        <a:t> 1,09,96,08,698.00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rtl="0" fontAlgn="b"/>
                      <a:r>
                        <a:rPr lang="en-IN" sz="1050" b="1" i="0" u="none" strike="noStrike" dirty="0">
                          <a:solidFill>
                            <a:srgbClr val="FFFFFF"/>
                          </a:solidFill>
                          <a:effectLst/>
                          <a:latin typeface="+mn-lt"/>
                        </a:rPr>
                        <a:t>71,937</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rtl="0" fontAlgn="b"/>
                      <a:r>
                        <a:rPr lang="en-IN" sz="1050" b="1" i="0" u="none" strike="noStrike" dirty="0">
                          <a:solidFill>
                            <a:srgbClr val="FFFFFF"/>
                          </a:solidFill>
                          <a:effectLst/>
                          <a:latin typeface="+mn-lt"/>
                        </a:rPr>
                        <a:t> 53,22,76,847.00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rtl="0" fontAlgn="b"/>
                      <a:r>
                        <a:rPr lang="en-IN" sz="1050" b="1" i="0" u="none" strike="noStrike" dirty="0">
                          <a:solidFill>
                            <a:srgbClr val="FFFFFF"/>
                          </a:solidFill>
                          <a:effectLst/>
                          <a:latin typeface="+mn-lt"/>
                        </a:rPr>
                        <a:t> 34,69,85,264.00</a:t>
                      </a:r>
                    </a:p>
                  </a:txBody>
                  <a:tcPr marL="5996" marR="5996" marT="5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555879901"/>
                  </a:ext>
                </a:extLst>
              </a:tr>
            </a:tbl>
          </a:graphicData>
        </a:graphic>
      </p:graphicFrame>
      <p:graphicFrame>
        <p:nvGraphicFramePr>
          <p:cNvPr id="13" name="Table 12">
            <a:extLst>
              <a:ext uri="{FF2B5EF4-FFF2-40B4-BE49-F238E27FC236}">
                <a16:creationId xmlns:a16="http://schemas.microsoft.com/office/drawing/2014/main" id="{98F7D6E5-8FB7-CA39-E7A4-A4D4A1C57498}"/>
              </a:ext>
            </a:extLst>
          </p:cNvPr>
          <p:cNvGraphicFramePr>
            <a:graphicFrameLocks noGrp="1"/>
          </p:cNvGraphicFramePr>
          <p:nvPr>
            <p:extLst>
              <p:ext uri="{D42A27DB-BD31-4B8C-83A1-F6EECF244321}">
                <p14:modId xmlns:p14="http://schemas.microsoft.com/office/powerpoint/2010/main" val="2104200708"/>
              </p:ext>
            </p:extLst>
          </p:nvPr>
        </p:nvGraphicFramePr>
        <p:xfrm>
          <a:off x="9537757" y="5073192"/>
          <a:ext cx="2346672" cy="1143000"/>
        </p:xfrm>
        <a:graphic>
          <a:graphicData uri="http://schemas.openxmlformats.org/drawingml/2006/table">
            <a:tbl>
              <a:tblPr/>
              <a:tblGrid>
                <a:gridCol w="782224">
                  <a:extLst>
                    <a:ext uri="{9D8B030D-6E8A-4147-A177-3AD203B41FA5}">
                      <a16:colId xmlns:a16="http://schemas.microsoft.com/office/drawing/2014/main" val="371310886"/>
                    </a:ext>
                  </a:extLst>
                </a:gridCol>
                <a:gridCol w="782224">
                  <a:extLst>
                    <a:ext uri="{9D8B030D-6E8A-4147-A177-3AD203B41FA5}">
                      <a16:colId xmlns:a16="http://schemas.microsoft.com/office/drawing/2014/main" val="3672795894"/>
                    </a:ext>
                  </a:extLst>
                </a:gridCol>
                <a:gridCol w="782224">
                  <a:extLst>
                    <a:ext uri="{9D8B030D-6E8A-4147-A177-3AD203B41FA5}">
                      <a16:colId xmlns:a16="http://schemas.microsoft.com/office/drawing/2014/main" val="1782163968"/>
                    </a:ext>
                  </a:extLst>
                </a:gridCol>
              </a:tblGrid>
              <a:tr h="190500">
                <a:tc gridSpan="3">
                  <a:txBody>
                    <a:bodyPr/>
                    <a:lstStyle/>
                    <a:p>
                      <a:pPr algn="ctr" fontAlgn="b"/>
                      <a:r>
                        <a:rPr lang="en-IN" sz="1100" b="1" i="0" u="none" strike="noStrike">
                          <a:solidFill>
                            <a:srgbClr val="FFFFFF"/>
                          </a:solidFill>
                          <a:effectLst/>
                          <a:latin typeface="Calibri" panose="020F0502020204030204" pitchFamily="34" charset="0"/>
                        </a:rPr>
                        <a:t>AVERAGE CASES PER 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7369097"/>
                  </a:ext>
                </a:extLst>
              </a:tr>
              <a:tr h="190500">
                <a:tc>
                  <a:txBody>
                    <a:bodyPr/>
                    <a:lstStyle/>
                    <a:p>
                      <a:pPr algn="ctr" fontAlgn="b"/>
                      <a:r>
                        <a:rPr lang="en-IN" sz="1100" b="1" i="0" u="none" strike="noStrike">
                          <a:solidFill>
                            <a:srgbClr val="FFFFFF"/>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IN" sz="1100" b="0" i="0" u="none" strike="noStrike">
                          <a:solidFill>
                            <a:srgbClr val="FFFFFF"/>
                          </a:solidFill>
                          <a:effectLst/>
                          <a:latin typeface="Calibri" panose="020F0502020204030204" pitchFamily="34" charset="0"/>
                        </a:rPr>
                        <a:t>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IN" sz="1100" b="0" i="0" u="none" strike="noStrike">
                          <a:solidFill>
                            <a:srgbClr val="FFFFFF"/>
                          </a:solidFill>
                          <a:effectLst/>
                          <a:latin typeface="Calibri" panose="020F0502020204030204" pitchFamily="34" charset="0"/>
                        </a:rPr>
                        <a:t>MAX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529245896"/>
                  </a:ext>
                </a:extLst>
              </a:tr>
              <a:tr h="190500">
                <a:tc>
                  <a:txBody>
                    <a:bodyPr/>
                    <a:lstStyle/>
                    <a:p>
                      <a:pPr algn="ctr" fontAlgn="b"/>
                      <a:r>
                        <a:rPr lang="en-IN" sz="1100" b="0" i="0" u="none" strike="noStrike">
                          <a:solidFill>
                            <a:srgbClr val="FFFFFF"/>
                          </a:solidFill>
                          <a:effectLst/>
                          <a:latin typeface="Calibri" panose="020F0502020204030204" pitchFamily="34" charset="0"/>
                        </a:rPr>
                        <a:t>PS 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IN"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475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913399"/>
                  </a:ext>
                </a:extLst>
              </a:tr>
              <a:tr h="190500">
                <a:tc>
                  <a:txBody>
                    <a:bodyPr/>
                    <a:lstStyle/>
                    <a:p>
                      <a:pPr algn="ctr" fontAlgn="b"/>
                      <a:r>
                        <a:rPr lang="en-IN" sz="1100" b="0" i="0" u="none" strike="noStrike" dirty="0">
                          <a:solidFill>
                            <a:srgbClr val="FFFFFF"/>
                          </a:solidFill>
                          <a:effectLst/>
                          <a:latin typeface="Calibri" panose="020F0502020204030204" pitchFamily="34" charset="0"/>
                        </a:rPr>
                        <a:t>PS 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IN" sz="1100" b="0" i="0" u="none" strike="noStrike">
                          <a:solidFill>
                            <a:srgbClr val="000000"/>
                          </a:solidFill>
                          <a:effectLst/>
                          <a:latin typeface="Calibri" panose="020F0502020204030204" pitchFamily="34" charset="0"/>
                        </a:rPr>
                        <a:t>201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777169"/>
                  </a:ext>
                </a:extLst>
              </a:tr>
              <a:tr h="190500">
                <a:tc>
                  <a:txBody>
                    <a:bodyPr/>
                    <a:lstStyle/>
                    <a:p>
                      <a:pPr algn="ctr" fontAlgn="b"/>
                      <a:r>
                        <a:rPr lang="en-IN" sz="1100" b="0" i="0" u="none" strike="noStrike">
                          <a:solidFill>
                            <a:srgbClr val="FFFFFF"/>
                          </a:solidFill>
                          <a:effectLst/>
                          <a:latin typeface="Calibri" panose="020F0502020204030204" pitchFamily="34" charset="0"/>
                        </a:rPr>
                        <a:t>PS III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IN" sz="1100" b="0" i="0" u="none" strike="noStrike">
                          <a:solidFill>
                            <a:srgbClr val="000000"/>
                          </a:solidFill>
                          <a:effectLst/>
                          <a:latin typeface="Calibri" panose="020F0502020204030204" pitchFamily="34" charset="0"/>
                        </a:rPr>
                        <a:t>287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465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889389"/>
                  </a:ext>
                </a:extLst>
              </a:tr>
              <a:tr h="190500">
                <a:tc>
                  <a:txBody>
                    <a:bodyPr/>
                    <a:lstStyle/>
                    <a:p>
                      <a:pPr algn="ctr" fontAlgn="b"/>
                      <a:r>
                        <a:rPr lang="en-IN" sz="1100" b="0" i="0" u="none" strike="noStrike" dirty="0">
                          <a:solidFill>
                            <a:srgbClr val="FFFFFF"/>
                          </a:solidFill>
                          <a:effectLst/>
                          <a:latin typeface="Calibri" panose="020F0502020204030204" pitchFamily="34" charset="0"/>
                        </a:rPr>
                        <a:t>PS EXT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IN" sz="1100" b="0" i="0" u="none" strike="noStrike">
                          <a:solidFill>
                            <a:srgbClr val="000000"/>
                          </a:solidFill>
                          <a:effectLst/>
                          <a:latin typeface="Calibri" panose="020F0502020204030204" pitchFamily="34" charset="0"/>
                        </a:rPr>
                        <a:t>414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560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252030"/>
                  </a:ext>
                </a:extLst>
              </a:tr>
            </a:tbl>
          </a:graphicData>
        </a:graphic>
      </p:graphicFrame>
    </p:spTree>
    <p:extLst>
      <p:ext uri="{BB962C8B-B14F-4D97-AF65-F5344CB8AC3E}">
        <p14:creationId xmlns:p14="http://schemas.microsoft.com/office/powerpoint/2010/main" val="3901785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8075</TotalTime>
  <Words>3302</Words>
  <Application>Microsoft Office PowerPoint</Application>
  <PresentationFormat>Widescreen</PresentationFormat>
  <Paragraphs>725</Paragraphs>
  <Slides>19</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0" baseType="lpstr">
      <vt:lpstr>Arial</vt:lpstr>
      <vt:lpstr>Bahnschrift</vt:lpstr>
      <vt:lpstr>Calibri</vt:lpstr>
      <vt:lpstr>Calibri Light</vt:lpstr>
      <vt:lpstr>Gill Sans MT</vt:lpstr>
      <vt:lpstr>NimbusSans-Regular</vt:lpstr>
      <vt:lpstr>OpenSans-Regular</vt:lpstr>
      <vt:lpstr>Times New Roman</vt:lpstr>
      <vt:lpstr>Trebuchet MS</vt:lpstr>
      <vt:lpstr>Office Theme</vt:lpstr>
      <vt:lpstr>Acrobat Document</vt:lpstr>
      <vt:lpstr>MEGHA HEALTH INSURANCE SCHEME &amp; PRADHAN MANTRI JAN AROGYA YOJANA</vt:lpstr>
      <vt:lpstr>AGENDA</vt:lpstr>
      <vt:lpstr>Meghalaya at a Glance</vt:lpstr>
      <vt:lpstr>ORGANISATIONAL STRUCTURE OF THE IMPLEMENTING AGENCY</vt:lpstr>
      <vt:lpstr>MHIS and Its Implementation Over The Years</vt:lpstr>
      <vt:lpstr>MHIS I, II &amp; III – Features and Incidences </vt:lpstr>
      <vt:lpstr>MHIS –PMJAY OVERVIEW</vt:lpstr>
      <vt:lpstr>MHIS IV-PMJAY Implementation - Registration </vt:lpstr>
      <vt:lpstr>MHIS IV-PMJAY Implementation – Hospital Empanelment  and Claims Utilisation </vt:lpstr>
      <vt:lpstr>MHIS IV-PMJAY Implementation – Grievance Redressal</vt:lpstr>
      <vt:lpstr> MHIS IV-PMJAY Implementation – Audit and Monitoring.  </vt:lpstr>
      <vt:lpstr>Megha Health Insurance Scheme Phase 5 and  Pradhan Mantri Jan Arogya Yojana Features </vt:lpstr>
      <vt:lpstr>MHIS 4 and MHIS 5 Major Points of Differences  </vt:lpstr>
      <vt:lpstr>MHIS 5-PMJAY Payment of Premium</vt:lpstr>
      <vt:lpstr>MHIS 5-PMJAY: Major Insurer Obligations</vt:lpstr>
      <vt:lpstr>Addendum and Corrigendum</vt:lpstr>
      <vt:lpstr>MHIS 5-PMJAY Bidding Process</vt:lpstr>
      <vt:lpstr>MHIS 5-PMJAY Tendering Process Schedule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Bazeley</dc:creator>
  <cp:lastModifiedBy>State Manager</cp:lastModifiedBy>
  <cp:revision>736</cp:revision>
  <cp:lastPrinted>2021-05-19T04:46:09Z</cp:lastPrinted>
  <dcterms:created xsi:type="dcterms:W3CDTF">2020-08-19T05:16:43Z</dcterms:created>
  <dcterms:modified xsi:type="dcterms:W3CDTF">2022-07-12T06:44:50Z</dcterms:modified>
</cp:coreProperties>
</file>